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5"/>
  </p:notesMasterIdLst>
  <p:sldIdLst>
    <p:sldId id="278" r:id="rId2"/>
    <p:sldId id="285" r:id="rId3"/>
    <p:sldId id="279" r:id="rId4"/>
    <p:sldId id="280" r:id="rId5"/>
    <p:sldId id="283" r:id="rId6"/>
    <p:sldId id="281" r:id="rId7"/>
    <p:sldId id="294" r:id="rId8"/>
    <p:sldId id="291" r:id="rId9"/>
    <p:sldId id="282" r:id="rId10"/>
    <p:sldId id="298" r:id="rId11"/>
    <p:sldId id="299" r:id="rId12"/>
    <p:sldId id="284" r:id="rId13"/>
    <p:sldId id="295" r:id="rId14"/>
    <p:sldId id="289" r:id="rId15"/>
    <p:sldId id="292" r:id="rId16"/>
    <p:sldId id="297" r:id="rId17"/>
    <p:sldId id="302" r:id="rId18"/>
    <p:sldId id="303" r:id="rId19"/>
    <p:sldId id="296" r:id="rId20"/>
    <p:sldId id="300" r:id="rId21"/>
    <p:sldId id="290" r:id="rId22"/>
    <p:sldId id="293" r:id="rId23"/>
    <p:sldId id="301" r:id="rId2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C8F"/>
    <a:srgbClr val="AAC3E8"/>
    <a:srgbClr val="CFC493"/>
    <a:srgbClr val="006747"/>
    <a:srgbClr val="202C8F"/>
    <a:srgbClr val="FDFBF6"/>
    <a:srgbClr val="AAC4E9"/>
    <a:srgbClr val="F5CDCE"/>
    <a:srgbClr val="DF8C8C"/>
    <a:srgbClr val="D4D5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FA826D-5B9B-4816-8C4F-8657FE3216EC}" v="300" dt="2022-11-02T21:25:02.259"/>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09" autoAdjust="0"/>
  </p:normalViewPr>
  <p:slideViewPr>
    <p:cSldViewPr snapToGrid="0" snapToObjects="1">
      <p:cViewPr>
        <p:scale>
          <a:sx n="74" d="100"/>
          <a:sy n="74" d="100"/>
        </p:scale>
        <p:origin x="252" y="5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29D03-4058-4572-B451-99AF0817A8BF}"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71E86AE1-E622-4012-ABD9-EF627DBB9092}">
      <dgm:prSet/>
      <dgm:spPr/>
      <dgm:t>
        <a:bodyPr/>
        <a:lstStyle/>
        <a:p>
          <a:pPr>
            <a:lnSpc>
              <a:spcPct val="100000"/>
            </a:lnSpc>
          </a:pPr>
          <a:r>
            <a:rPr lang="en-US" b="1"/>
            <a:t>Resource Management for marketing is often a big concern for every insurance Company</a:t>
          </a:r>
        </a:p>
      </dgm:t>
    </dgm:pt>
    <dgm:pt modelId="{3BA394A8-06E6-47EF-8DAF-2820451C7BA7}" type="parTrans" cxnId="{95C91D39-DD86-4C2F-A69F-E37363A36718}">
      <dgm:prSet/>
      <dgm:spPr/>
      <dgm:t>
        <a:bodyPr/>
        <a:lstStyle/>
        <a:p>
          <a:endParaRPr lang="en-US"/>
        </a:p>
      </dgm:t>
    </dgm:pt>
    <dgm:pt modelId="{588C69D2-89E1-49C3-A115-DECD3EF2AF69}" type="sibTrans" cxnId="{95C91D39-DD86-4C2F-A69F-E37363A36718}">
      <dgm:prSet/>
      <dgm:spPr/>
      <dgm:t>
        <a:bodyPr/>
        <a:lstStyle/>
        <a:p>
          <a:pPr>
            <a:lnSpc>
              <a:spcPct val="100000"/>
            </a:lnSpc>
          </a:pPr>
          <a:endParaRPr lang="en-US"/>
        </a:p>
      </dgm:t>
    </dgm:pt>
    <dgm:pt modelId="{7DBECC48-80E3-4D4D-BB6D-F3EE91C2C7BA}">
      <dgm:prSet/>
      <dgm:spPr/>
      <dgm:t>
        <a:bodyPr/>
        <a:lstStyle/>
        <a:p>
          <a:pPr>
            <a:lnSpc>
              <a:spcPct val="100000"/>
            </a:lnSpc>
          </a:pPr>
          <a:r>
            <a:rPr lang="en-US" b="1"/>
            <a:t>In order to solve this issue in optimum manner, a machine learning  model is developed </a:t>
          </a:r>
        </a:p>
      </dgm:t>
    </dgm:pt>
    <dgm:pt modelId="{D81172FE-F6B4-4AB1-B0D6-879657D409EC}" type="parTrans" cxnId="{5B29324C-187A-4A8C-92E3-87E457C873F1}">
      <dgm:prSet/>
      <dgm:spPr/>
      <dgm:t>
        <a:bodyPr/>
        <a:lstStyle/>
        <a:p>
          <a:endParaRPr lang="en-US"/>
        </a:p>
      </dgm:t>
    </dgm:pt>
    <dgm:pt modelId="{E306572A-4CD9-48D7-8428-5393D3231989}" type="sibTrans" cxnId="{5B29324C-187A-4A8C-92E3-87E457C873F1}">
      <dgm:prSet/>
      <dgm:spPr/>
      <dgm:t>
        <a:bodyPr/>
        <a:lstStyle/>
        <a:p>
          <a:pPr>
            <a:lnSpc>
              <a:spcPct val="100000"/>
            </a:lnSpc>
          </a:pPr>
          <a:endParaRPr lang="en-US"/>
        </a:p>
      </dgm:t>
    </dgm:pt>
    <dgm:pt modelId="{82D142CD-B8EF-456A-ADE5-93C0D17A8447}">
      <dgm:prSet/>
      <dgm:spPr/>
      <dgm:t>
        <a:bodyPr/>
        <a:lstStyle/>
        <a:p>
          <a:pPr>
            <a:lnSpc>
              <a:spcPct val="100000"/>
            </a:lnSpc>
          </a:pPr>
          <a:r>
            <a:rPr lang="en-US" b="1"/>
            <a:t>Identify potential clients that are interested in caravan insurance policies.</a:t>
          </a:r>
        </a:p>
      </dgm:t>
    </dgm:pt>
    <dgm:pt modelId="{E260A06B-6A7E-49B7-931A-E264DA9BF7D0}" type="parTrans" cxnId="{3865C41A-1D29-46E4-8E52-5D72EEE5FB45}">
      <dgm:prSet/>
      <dgm:spPr/>
      <dgm:t>
        <a:bodyPr/>
        <a:lstStyle/>
        <a:p>
          <a:endParaRPr lang="en-US"/>
        </a:p>
      </dgm:t>
    </dgm:pt>
    <dgm:pt modelId="{9AE60F8D-C243-401B-8F7F-87653F921EC7}" type="sibTrans" cxnId="{3865C41A-1D29-46E4-8E52-5D72EEE5FB45}">
      <dgm:prSet/>
      <dgm:spPr/>
      <dgm:t>
        <a:bodyPr/>
        <a:lstStyle/>
        <a:p>
          <a:pPr>
            <a:lnSpc>
              <a:spcPct val="100000"/>
            </a:lnSpc>
          </a:pPr>
          <a:endParaRPr lang="en-US"/>
        </a:p>
      </dgm:t>
    </dgm:pt>
    <dgm:pt modelId="{9D695239-963B-4600-90BF-9A5F93BC6D76}">
      <dgm:prSet/>
      <dgm:spPr/>
      <dgm:t>
        <a:bodyPr/>
        <a:lstStyle/>
        <a:p>
          <a:pPr>
            <a:lnSpc>
              <a:spcPct val="100000"/>
            </a:lnSpc>
          </a:pPr>
          <a:r>
            <a:rPr lang="en-US" b="1" dirty="0"/>
            <a:t>Finding out the </a:t>
          </a:r>
          <a:r>
            <a:rPr lang="en-US" b="1" dirty="0" err="1"/>
            <a:t>behaviour</a:t>
          </a:r>
          <a:r>
            <a:rPr lang="en-US" b="1" dirty="0"/>
            <a:t> of existing customers</a:t>
          </a:r>
        </a:p>
      </dgm:t>
    </dgm:pt>
    <dgm:pt modelId="{E68291FB-CA50-4E5C-B600-F0139C257306}" type="parTrans" cxnId="{CA184400-9825-4A11-A0D0-CE8C3E5BF17F}">
      <dgm:prSet/>
      <dgm:spPr/>
      <dgm:t>
        <a:bodyPr/>
        <a:lstStyle/>
        <a:p>
          <a:endParaRPr lang="en-US"/>
        </a:p>
      </dgm:t>
    </dgm:pt>
    <dgm:pt modelId="{27576627-EA86-4C57-99CF-55C50F593D05}" type="sibTrans" cxnId="{CA184400-9825-4A11-A0D0-CE8C3E5BF17F}">
      <dgm:prSet/>
      <dgm:spPr/>
      <dgm:t>
        <a:bodyPr/>
        <a:lstStyle/>
        <a:p>
          <a:endParaRPr lang="en-US"/>
        </a:p>
      </dgm:t>
    </dgm:pt>
    <dgm:pt modelId="{CEA1F7B1-8EE0-4A64-8736-AD3A30DC188E}" type="pres">
      <dgm:prSet presAssocID="{2F529D03-4058-4572-B451-99AF0817A8BF}" presName="root" presStyleCnt="0">
        <dgm:presLayoutVars>
          <dgm:dir/>
          <dgm:resizeHandles val="exact"/>
        </dgm:presLayoutVars>
      </dgm:prSet>
      <dgm:spPr/>
    </dgm:pt>
    <dgm:pt modelId="{04EFC534-C40B-4794-80ED-CC59D480D2C5}" type="pres">
      <dgm:prSet presAssocID="{2F529D03-4058-4572-B451-99AF0817A8BF}" presName="container" presStyleCnt="0">
        <dgm:presLayoutVars>
          <dgm:dir/>
          <dgm:resizeHandles val="exact"/>
        </dgm:presLayoutVars>
      </dgm:prSet>
      <dgm:spPr/>
    </dgm:pt>
    <dgm:pt modelId="{20EF170B-2CF3-4BA2-A6AD-EAC681C1AAB8}" type="pres">
      <dgm:prSet presAssocID="{71E86AE1-E622-4012-ABD9-EF627DBB9092}" presName="compNode" presStyleCnt="0"/>
      <dgm:spPr/>
    </dgm:pt>
    <dgm:pt modelId="{36851446-4855-4EDB-AE6A-6BDE88F981A0}" type="pres">
      <dgm:prSet presAssocID="{71E86AE1-E622-4012-ABD9-EF627DBB9092}" presName="iconBgRect" presStyleLbl="bgShp" presStyleIdx="0" presStyleCnt="4"/>
      <dgm:spPr/>
    </dgm:pt>
    <dgm:pt modelId="{D6EE1CAC-B9B7-41DE-92F5-77E44A50BDD6}" type="pres">
      <dgm:prSet presAssocID="{71E86AE1-E622-4012-ABD9-EF627DBB90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B1C29136-7298-44DF-A8D9-3C17D1467B52}" type="pres">
      <dgm:prSet presAssocID="{71E86AE1-E622-4012-ABD9-EF627DBB9092}" presName="spaceRect" presStyleCnt="0"/>
      <dgm:spPr/>
    </dgm:pt>
    <dgm:pt modelId="{DCD947AA-DC5F-468F-8454-B681C2C87EED}" type="pres">
      <dgm:prSet presAssocID="{71E86AE1-E622-4012-ABD9-EF627DBB9092}" presName="textRect" presStyleLbl="revTx" presStyleIdx="0" presStyleCnt="4">
        <dgm:presLayoutVars>
          <dgm:chMax val="1"/>
          <dgm:chPref val="1"/>
        </dgm:presLayoutVars>
      </dgm:prSet>
      <dgm:spPr/>
    </dgm:pt>
    <dgm:pt modelId="{F4C001DD-D24D-4B76-9830-1A506ED5358B}" type="pres">
      <dgm:prSet presAssocID="{588C69D2-89E1-49C3-A115-DECD3EF2AF69}" presName="sibTrans" presStyleLbl="sibTrans2D1" presStyleIdx="0" presStyleCnt="0"/>
      <dgm:spPr/>
    </dgm:pt>
    <dgm:pt modelId="{FA31C449-D8E9-4EF8-A483-7D823FBFE57C}" type="pres">
      <dgm:prSet presAssocID="{7DBECC48-80E3-4D4D-BB6D-F3EE91C2C7BA}" presName="compNode" presStyleCnt="0"/>
      <dgm:spPr/>
    </dgm:pt>
    <dgm:pt modelId="{C16F8F6F-3B0B-47AC-B058-4438D441E10B}" type="pres">
      <dgm:prSet presAssocID="{7DBECC48-80E3-4D4D-BB6D-F3EE91C2C7BA}" presName="iconBgRect" presStyleLbl="bgShp" presStyleIdx="1" presStyleCnt="4"/>
      <dgm:spPr/>
    </dgm:pt>
    <dgm:pt modelId="{447EAD4D-3FA2-4452-B224-DAD2FA72087E}" type="pres">
      <dgm:prSet presAssocID="{7DBECC48-80E3-4D4D-BB6D-F3EE91C2C7B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B9566F9-CCD3-4BA8-9792-95262F689F11}" type="pres">
      <dgm:prSet presAssocID="{7DBECC48-80E3-4D4D-BB6D-F3EE91C2C7BA}" presName="spaceRect" presStyleCnt="0"/>
      <dgm:spPr/>
    </dgm:pt>
    <dgm:pt modelId="{B5A4A206-F3C4-443F-8576-1C14FA34CC23}" type="pres">
      <dgm:prSet presAssocID="{7DBECC48-80E3-4D4D-BB6D-F3EE91C2C7BA}" presName="textRect" presStyleLbl="revTx" presStyleIdx="1" presStyleCnt="4">
        <dgm:presLayoutVars>
          <dgm:chMax val="1"/>
          <dgm:chPref val="1"/>
        </dgm:presLayoutVars>
      </dgm:prSet>
      <dgm:spPr/>
    </dgm:pt>
    <dgm:pt modelId="{58C4186B-F44B-4943-A3ED-A73C908BC737}" type="pres">
      <dgm:prSet presAssocID="{E306572A-4CD9-48D7-8428-5393D3231989}" presName="sibTrans" presStyleLbl="sibTrans2D1" presStyleIdx="0" presStyleCnt="0"/>
      <dgm:spPr/>
    </dgm:pt>
    <dgm:pt modelId="{9240D13E-1A7F-4AC6-AF0D-E3226E553869}" type="pres">
      <dgm:prSet presAssocID="{82D142CD-B8EF-456A-ADE5-93C0D17A8447}" presName="compNode" presStyleCnt="0"/>
      <dgm:spPr/>
    </dgm:pt>
    <dgm:pt modelId="{8C0423F8-6258-4829-8115-DC08B7295167}" type="pres">
      <dgm:prSet presAssocID="{82D142CD-B8EF-456A-ADE5-93C0D17A8447}" presName="iconBgRect" presStyleLbl="bgShp" presStyleIdx="2" presStyleCnt="4"/>
      <dgm:spPr/>
    </dgm:pt>
    <dgm:pt modelId="{43CD0F95-F76E-4378-BA63-1C064A9F31A1}" type="pres">
      <dgm:prSet presAssocID="{82D142CD-B8EF-456A-ADE5-93C0D17A84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ler"/>
        </a:ext>
      </dgm:extLst>
    </dgm:pt>
    <dgm:pt modelId="{51A08745-92D9-48BF-8489-C182E33F5E99}" type="pres">
      <dgm:prSet presAssocID="{82D142CD-B8EF-456A-ADE5-93C0D17A8447}" presName="spaceRect" presStyleCnt="0"/>
      <dgm:spPr/>
    </dgm:pt>
    <dgm:pt modelId="{307CF419-1B88-45D3-A6ED-01B8529C8156}" type="pres">
      <dgm:prSet presAssocID="{82D142CD-B8EF-456A-ADE5-93C0D17A8447}" presName="textRect" presStyleLbl="revTx" presStyleIdx="2" presStyleCnt="4">
        <dgm:presLayoutVars>
          <dgm:chMax val="1"/>
          <dgm:chPref val="1"/>
        </dgm:presLayoutVars>
      </dgm:prSet>
      <dgm:spPr/>
    </dgm:pt>
    <dgm:pt modelId="{0AD2916C-9DCD-499A-8AC6-5D37659D7BF9}" type="pres">
      <dgm:prSet presAssocID="{9AE60F8D-C243-401B-8F7F-87653F921EC7}" presName="sibTrans" presStyleLbl="sibTrans2D1" presStyleIdx="0" presStyleCnt="0"/>
      <dgm:spPr/>
    </dgm:pt>
    <dgm:pt modelId="{40310A21-CCC9-46B1-994A-24410F1F213A}" type="pres">
      <dgm:prSet presAssocID="{9D695239-963B-4600-90BF-9A5F93BC6D76}" presName="compNode" presStyleCnt="0"/>
      <dgm:spPr/>
    </dgm:pt>
    <dgm:pt modelId="{2C0053CC-65BC-4A3E-B588-ED5E5AE9002A}" type="pres">
      <dgm:prSet presAssocID="{9D695239-963B-4600-90BF-9A5F93BC6D76}" presName="iconBgRect" presStyleLbl="bgShp" presStyleIdx="3" presStyleCnt="4"/>
      <dgm:spPr/>
    </dgm:pt>
    <dgm:pt modelId="{100EA891-9092-4008-8D02-ABB9B5E65D60}" type="pres">
      <dgm:prSet presAssocID="{9D695239-963B-4600-90BF-9A5F93BC6D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nt"/>
        </a:ext>
      </dgm:extLst>
    </dgm:pt>
    <dgm:pt modelId="{D3FAC4C6-503B-4941-AB02-D462F82F91B0}" type="pres">
      <dgm:prSet presAssocID="{9D695239-963B-4600-90BF-9A5F93BC6D76}" presName="spaceRect" presStyleCnt="0"/>
      <dgm:spPr/>
    </dgm:pt>
    <dgm:pt modelId="{996E3449-7D83-4F9B-97EC-0B9FBFCEC9A5}" type="pres">
      <dgm:prSet presAssocID="{9D695239-963B-4600-90BF-9A5F93BC6D76}" presName="textRect" presStyleLbl="revTx" presStyleIdx="3" presStyleCnt="4">
        <dgm:presLayoutVars>
          <dgm:chMax val="1"/>
          <dgm:chPref val="1"/>
        </dgm:presLayoutVars>
      </dgm:prSet>
      <dgm:spPr/>
    </dgm:pt>
  </dgm:ptLst>
  <dgm:cxnLst>
    <dgm:cxn modelId="{CA184400-9825-4A11-A0D0-CE8C3E5BF17F}" srcId="{2F529D03-4058-4572-B451-99AF0817A8BF}" destId="{9D695239-963B-4600-90BF-9A5F93BC6D76}" srcOrd="3" destOrd="0" parTransId="{E68291FB-CA50-4E5C-B600-F0139C257306}" sibTransId="{27576627-EA86-4C57-99CF-55C50F593D05}"/>
    <dgm:cxn modelId="{D91C8116-96F7-4229-85B2-F00C69571A97}" type="presOf" srcId="{9D695239-963B-4600-90BF-9A5F93BC6D76}" destId="{996E3449-7D83-4F9B-97EC-0B9FBFCEC9A5}" srcOrd="0" destOrd="0" presId="urn:microsoft.com/office/officeart/2018/2/layout/IconCircleList"/>
    <dgm:cxn modelId="{3865C41A-1D29-46E4-8E52-5D72EEE5FB45}" srcId="{2F529D03-4058-4572-B451-99AF0817A8BF}" destId="{82D142CD-B8EF-456A-ADE5-93C0D17A8447}" srcOrd="2" destOrd="0" parTransId="{E260A06B-6A7E-49B7-931A-E264DA9BF7D0}" sibTransId="{9AE60F8D-C243-401B-8F7F-87653F921EC7}"/>
    <dgm:cxn modelId="{1676C426-DD6A-4581-AAB9-04B0506CD28C}" type="presOf" srcId="{9AE60F8D-C243-401B-8F7F-87653F921EC7}" destId="{0AD2916C-9DCD-499A-8AC6-5D37659D7BF9}" srcOrd="0" destOrd="0" presId="urn:microsoft.com/office/officeart/2018/2/layout/IconCircleList"/>
    <dgm:cxn modelId="{95C91D39-DD86-4C2F-A69F-E37363A36718}" srcId="{2F529D03-4058-4572-B451-99AF0817A8BF}" destId="{71E86AE1-E622-4012-ABD9-EF627DBB9092}" srcOrd="0" destOrd="0" parTransId="{3BA394A8-06E6-47EF-8DAF-2820451C7BA7}" sibTransId="{588C69D2-89E1-49C3-A115-DECD3EF2AF69}"/>
    <dgm:cxn modelId="{C318A142-A64D-4315-B433-DC0810ACFE29}" type="presOf" srcId="{71E86AE1-E622-4012-ABD9-EF627DBB9092}" destId="{DCD947AA-DC5F-468F-8454-B681C2C87EED}" srcOrd="0" destOrd="0" presId="urn:microsoft.com/office/officeart/2018/2/layout/IconCircleList"/>
    <dgm:cxn modelId="{5B29324C-187A-4A8C-92E3-87E457C873F1}" srcId="{2F529D03-4058-4572-B451-99AF0817A8BF}" destId="{7DBECC48-80E3-4D4D-BB6D-F3EE91C2C7BA}" srcOrd="1" destOrd="0" parTransId="{D81172FE-F6B4-4AB1-B0D6-879657D409EC}" sibTransId="{E306572A-4CD9-48D7-8428-5393D3231989}"/>
    <dgm:cxn modelId="{3A5BE54F-0DD5-470B-8BC1-2CEF3D088B8F}" type="presOf" srcId="{588C69D2-89E1-49C3-A115-DECD3EF2AF69}" destId="{F4C001DD-D24D-4B76-9830-1A506ED5358B}" srcOrd="0" destOrd="0" presId="urn:microsoft.com/office/officeart/2018/2/layout/IconCircleList"/>
    <dgm:cxn modelId="{75AF9E56-AB49-4AD1-88C7-DB6C46658375}" type="presOf" srcId="{82D142CD-B8EF-456A-ADE5-93C0D17A8447}" destId="{307CF419-1B88-45D3-A6ED-01B8529C8156}" srcOrd="0" destOrd="0" presId="urn:microsoft.com/office/officeart/2018/2/layout/IconCircleList"/>
    <dgm:cxn modelId="{2A7AFE8A-8019-42D8-A7C3-5E3D92C08EDF}" type="presOf" srcId="{2F529D03-4058-4572-B451-99AF0817A8BF}" destId="{CEA1F7B1-8EE0-4A64-8736-AD3A30DC188E}" srcOrd="0" destOrd="0" presId="urn:microsoft.com/office/officeart/2018/2/layout/IconCircleList"/>
    <dgm:cxn modelId="{E8B824B3-65C2-4059-8A3F-809EE26262D2}" type="presOf" srcId="{7DBECC48-80E3-4D4D-BB6D-F3EE91C2C7BA}" destId="{B5A4A206-F3C4-443F-8576-1C14FA34CC23}" srcOrd="0" destOrd="0" presId="urn:microsoft.com/office/officeart/2018/2/layout/IconCircleList"/>
    <dgm:cxn modelId="{E15049EB-0F56-4830-A911-1EB10C59051C}" type="presOf" srcId="{E306572A-4CD9-48D7-8428-5393D3231989}" destId="{58C4186B-F44B-4943-A3ED-A73C908BC737}" srcOrd="0" destOrd="0" presId="urn:microsoft.com/office/officeart/2018/2/layout/IconCircleList"/>
    <dgm:cxn modelId="{316612F5-B506-492D-A4E3-0B53E7C6ECE7}" type="presParOf" srcId="{CEA1F7B1-8EE0-4A64-8736-AD3A30DC188E}" destId="{04EFC534-C40B-4794-80ED-CC59D480D2C5}" srcOrd="0" destOrd="0" presId="urn:microsoft.com/office/officeart/2018/2/layout/IconCircleList"/>
    <dgm:cxn modelId="{DA724681-7D49-4FEC-99CC-C958380CC456}" type="presParOf" srcId="{04EFC534-C40B-4794-80ED-CC59D480D2C5}" destId="{20EF170B-2CF3-4BA2-A6AD-EAC681C1AAB8}" srcOrd="0" destOrd="0" presId="urn:microsoft.com/office/officeart/2018/2/layout/IconCircleList"/>
    <dgm:cxn modelId="{49998A7E-879E-4F7E-AFEB-C733B0AFF0B2}" type="presParOf" srcId="{20EF170B-2CF3-4BA2-A6AD-EAC681C1AAB8}" destId="{36851446-4855-4EDB-AE6A-6BDE88F981A0}" srcOrd="0" destOrd="0" presId="urn:microsoft.com/office/officeart/2018/2/layout/IconCircleList"/>
    <dgm:cxn modelId="{DE2037EE-0E5A-4AEE-9038-2F3959A18E90}" type="presParOf" srcId="{20EF170B-2CF3-4BA2-A6AD-EAC681C1AAB8}" destId="{D6EE1CAC-B9B7-41DE-92F5-77E44A50BDD6}" srcOrd="1" destOrd="0" presId="urn:microsoft.com/office/officeart/2018/2/layout/IconCircleList"/>
    <dgm:cxn modelId="{E67C1AC4-5CC2-4793-ABD0-CE741077D7AF}" type="presParOf" srcId="{20EF170B-2CF3-4BA2-A6AD-EAC681C1AAB8}" destId="{B1C29136-7298-44DF-A8D9-3C17D1467B52}" srcOrd="2" destOrd="0" presId="urn:microsoft.com/office/officeart/2018/2/layout/IconCircleList"/>
    <dgm:cxn modelId="{4A118E3C-69D0-4272-8EB5-1B7C14525566}" type="presParOf" srcId="{20EF170B-2CF3-4BA2-A6AD-EAC681C1AAB8}" destId="{DCD947AA-DC5F-468F-8454-B681C2C87EED}" srcOrd="3" destOrd="0" presId="urn:microsoft.com/office/officeart/2018/2/layout/IconCircleList"/>
    <dgm:cxn modelId="{47DB9E8E-06DB-4871-A65E-5BC431F9BCEA}" type="presParOf" srcId="{04EFC534-C40B-4794-80ED-CC59D480D2C5}" destId="{F4C001DD-D24D-4B76-9830-1A506ED5358B}" srcOrd="1" destOrd="0" presId="urn:microsoft.com/office/officeart/2018/2/layout/IconCircleList"/>
    <dgm:cxn modelId="{B25E523B-A4B3-4A5A-BCE3-5899B3D68D8C}" type="presParOf" srcId="{04EFC534-C40B-4794-80ED-CC59D480D2C5}" destId="{FA31C449-D8E9-4EF8-A483-7D823FBFE57C}" srcOrd="2" destOrd="0" presId="urn:microsoft.com/office/officeart/2018/2/layout/IconCircleList"/>
    <dgm:cxn modelId="{34A5B8EE-7960-40D0-8FA1-A9C0274A639C}" type="presParOf" srcId="{FA31C449-D8E9-4EF8-A483-7D823FBFE57C}" destId="{C16F8F6F-3B0B-47AC-B058-4438D441E10B}" srcOrd="0" destOrd="0" presId="urn:microsoft.com/office/officeart/2018/2/layout/IconCircleList"/>
    <dgm:cxn modelId="{2211676C-5D79-45C3-9172-8EAF21C59C3E}" type="presParOf" srcId="{FA31C449-D8E9-4EF8-A483-7D823FBFE57C}" destId="{447EAD4D-3FA2-4452-B224-DAD2FA72087E}" srcOrd="1" destOrd="0" presId="urn:microsoft.com/office/officeart/2018/2/layout/IconCircleList"/>
    <dgm:cxn modelId="{56D2789C-25FB-42A9-A675-8962EC39A4C4}" type="presParOf" srcId="{FA31C449-D8E9-4EF8-A483-7D823FBFE57C}" destId="{5B9566F9-CCD3-4BA8-9792-95262F689F11}" srcOrd="2" destOrd="0" presId="urn:microsoft.com/office/officeart/2018/2/layout/IconCircleList"/>
    <dgm:cxn modelId="{A974BDA1-6818-4AE0-A546-9CD5B7FDB2BA}" type="presParOf" srcId="{FA31C449-D8E9-4EF8-A483-7D823FBFE57C}" destId="{B5A4A206-F3C4-443F-8576-1C14FA34CC23}" srcOrd="3" destOrd="0" presId="urn:microsoft.com/office/officeart/2018/2/layout/IconCircleList"/>
    <dgm:cxn modelId="{56180EF0-BFA6-4770-964D-2C93EC2A76D5}" type="presParOf" srcId="{04EFC534-C40B-4794-80ED-CC59D480D2C5}" destId="{58C4186B-F44B-4943-A3ED-A73C908BC737}" srcOrd="3" destOrd="0" presId="urn:microsoft.com/office/officeart/2018/2/layout/IconCircleList"/>
    <dgm:cxn modelId="{543ABFDC-8BE1-4F44-9FBE-1A132E2318DB}" type="presParOf" srcId="{04EFC534-C40B-4794-80ED-CC59D480D2C5}" destId="{9240D13E-1A7F-4AC6-AF0D-E3226E553869}" srcOrd="4" destOrd="0" presId="urn:microsoft.com/office/officeart/2018/2/layout/IconCircleList"/>
    <dgm:cxn modelId="{3D17CB0B-0AE9-4F0E-8AA3-816B13A617B9}" type="presParOf" srcId="{9240D13E-1A7F-4AC6-AF0D-E3226E553869}" destId="{8C0423F8-6258-4829-8115-DC08B7295167}" srcOrd="0" destOrd="0" presId="urn:microsoft.com/office/officeart/2018/2/layout/IconCircleList"/>
    <dgm:cxn modelId="{1F0F1F23-7576-4D6E-8B04-DFE13A9E7B59}" type="presParOf" srcId="{9240D13E-1A7F-4AC6-AF0D-E3226E553869}" destId="{43CD0F95-F76E-4378-BA63-1C064A9F31A1}" srcOrd="1" destOrd="0" presId="urn:microsoft.com/office/officeart/2018/2/layout/IconCircleList"/>
    <dgm:cxn modelId="{C5339BC3-6D87-4B21-B34B-221EFD4079DF}" type="presParOf" srcId="{9240D13E-1A7F-4AC6-AF0D-E3226E553869}" destId="{51A08745-92D9-48BF-8489-C182E33F5E99}" srcOrd="2" destOrd="0" presId="urn:microsoft.com/office/officeart/2018/2/layout/IconCircleList"/>
    <dgm:cxn modelId="{C0FC73C7-09A9-47A4-A82F-71EEFD743402}" type="presParOf" srcId="{9240D13E-1A7F-4AC6-AF0D-E3226E553869}" destId="{307CF419-1B88-45D3-A6ED-01B8529C8156}" srcOrd="3" destOrd="0" presId="urn:microsoft.com/office/officeart/2018/2/layout/IconCircleList"/>
    <dgm:cxn modelId="{8896E5D8-AE4A-4902-8920-1E0947A4685C}" type="presParOf" srcId="{04EFC534-C40B-4794-80ED-CC59D480D2C5}" destId="{0AD2916C-9DCD-499A-8AC6-5D37659D7BF9}" srcOrd="5" destOrd="0" presId="urn:microsoft.com/office/officeart/2018/2/layout/IconCircleList"/>
    <dgm:cxn modelId="{D3B1A647-DCE7-4AF4-973C-2A83BDA49E32}" type="presParOf" srcId="{04EFC534-C40B-4794-80ED-CC59D480D2C5}" destId="{40310A21-CCC9-46B1-994A-24410F1F213A}" srcOrd="6" destOrd="0" presId="urn:microsoft.com/office/officeart/2018/2/layout/IconCircleList"/>
    <dgm:cxn modelId="{9F3CDA5F-A3A9-4DFE-9B78-C17CB183A1B8}" type="presParOf" srcId="{40310A21-CCC9-46B1-994A-24410F1F213A}" destId="{2C0053CC-65BC-4A3E-B588-ED5E5AE9002A}" srcOrd="0" destOrd="0" presId="urn:microsoft.com/office/officeart/2018/2/layout/IconCircleList"/>
    <dgm:cxn modelId="{04348C34-9A68-48E0-B2DC-F4A1189632C1}" type="presParOf" srcId="{40310A21-CCC9-46B1-994A-24410F1F213A}" destId="{100EA891-9092-4008-8D02-ABB9B5E65D60}" srcOrd="1" destOrd="0" presId="urn:microsoft.com/office/officeart/2018/2/layout/IconCircleList"/>
    <dgm:cxn modelId="{C79245A0-BD13-4EB4-A395-D6FD483A5B4E}" type="presParOf" srcId="{40310A21-CCC9-46B1-994A-24410F1F213A}" destId="{D3FAC4C6-503B-4941-AB02-D462F82F91B0}" srcOrd="2" destOrd="0" presId="urn:microsoft.com/office/officeart/2018/2/layout/IconCircleList"/>
    <dgm:cxn modelId="{E97771C1-A3FD-4330-A511-7129E4FFA8FE}" type="presParOf" srcId="{40310A21-CCC9-46B1-994A-24410F1F213A}" destId="{996E3449-7D83-4F9B-97EC-0B9FBFCEC9A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CF93F2-C0D5-44A0-BE3E-065FAC3F3646}" type="doc">
      <dgm:prSet loTypeId="urn:microsoft.com/office/officeart/2018/5/layout/IconLeafLabelList" loCatId="icon" qsTypeId="urn:microsoft.com/office/officeart/2005/8/quickstyle/simple1" qsCatId="simple" csTypeId="urn:microsoft.com/office/officeart/2005/8/colors/accent3_2" csCatId="accent3" phldr="1"/>
      <dgm:spPr/>
      <dgm:t>
        <a:bodyPr/>
        <a:lstStyle/>
        <a:p>
          <a:endParaRPr lang="en-US"/>
        </a:p>
      </dgm:t>
    </dgm:pt>
    <dgm:pt modelId="{1C8FBED3-D0C3-4DFD-A2FA-831681A84404}">
      <dgm:prSet custT="1"/>
      <dgm:spPr/>
      <dgm:t>
        <a:bodyPr/>
        <a:lstStyle/>
        <a:p>
          <a:pPr>
            <a:defRPr cap="all"/>
          </a:pPr>
          <a:r>
            <a:rPr lang="en-US" sz="1400" b="1" dirty="0">
              <a:solidFill>
                <a:schemeClr val="accent6">
                  <a:lumMod val="75000"/>
                </a:schemeClr>
              </a:solidFill>
            </a:rPr>
            <a:t>The dataset contains statistics about customer’s product usage data and socio-demographic data derived from zip area codes.</a:t>
          </a:r>
        </a:p>
      </dgm:t>
    </dgm:pt>
    <dgm:pt modelId="{C8E02A53-4A6A-4EF7-997A-93DA79ED2A90}" type="parTrans" cxnId="{8A51D920-28FF-4CEA-9D86-BB456EC3596F}">
      <dgm:prSet/>
      <dgm:spPr/>
      <dgm:t>
        <a:bodyPr/>
        <a:lstStyle/>
        <a:p>
          <a:endParaRPr lang="en-US"/>
        </a:p>
      </dgm:t>
    </dgm:pt>
    <dgm:pt modelId="{DD0FB259-CF54-47A0-9208-DBB240007BFB}" type="sibTrans" cxnId="{8A51D920-28FF-4CEA-9D86-BB456EC3596F}">
      <dgm:prSet/>
      <dgm:spPr/>
      <dgm:t>
        <a:bodyPr/>
        <a:lstStyle/>
        <a:p>
          <a:endParaRPr lang="en-US"/>
        </a:p>
      </dgm:t>
    </dgm:pt>
    <dgm:pt modelId="{37D3411E-DAC1-4F56-AD81-388493469D76}">
      <dgm:prSet custT="1"/>
      <dgm:spPr/>
      <dgm:t>
        <a:bodyPr/>
        <a:lstStyle/>
        <a:p>
          <a:pPr>
            <a:defRPr cap="all"/>
          </a:pPr>
          <a:r>
            <a:rPr lang="en-US" sz="1200" b="1" dirty="0">
              <a:solidFill>
                <a:schemeClr val="accent6">
                  <a:lumMod val="75000"/>
                </a:schemeClr>
              </a:solidFill>
            </a:rPr>
            <a:t>The training set contained information on 5822 customers, of which 348, about 6%, had caravan policies. The test set contained information on 4000 customers randomly drawn from the same population. For each customer, the values of 85 features were given</a:t>
          </a:r>
        </a:p>
      </dgm:t>
    </dgm:pt>
    <dgm:pt modelId="{7E459272-F842-433C-8066-5F428D4EABFE}" type="parTrans" cxnId="{AD060D07-8542-425D-B20D-313F63178E29}">
      <dgm:prSet/>
      <dgm:spPr/>
      <dgm:t>
        <a:bodyPr/>
        <a:lstStyle/>
        <a:p>
          <a:endParaRPr lang="en-US"/>
        </a:p>
      </dgm:t>
    </dgm:pt>
    <dgm:pt modelId="{DE34BEF5-AEB2-453E-AC78-984CB6844044}" type="sibTrans" cxnId="{AD060D07-8542-425D-B20D-313F63178E29}">
      <dgm:prSet/>
      <dgm:spPr/>
      <dgm:t>
        <a:bodyPr/>
        <a:lstStyle/>
        <a:p>
          <a:endParaRPr lang="en-US"/>
        </a:p>
      </dgm:t>
    </dgm:pt>
    <dgm:pt modelId="{08FBF1A0-58E3-4BEA-9839-9514C64D4559}" type="pres">
      <dgm:prSet presAssocID="{E4CF93F2-C0D5-44A0-BE3E-065FAC3F3646}" presName="root" presStyleCnt="0">
        <dgm:presLayoutVars>
          <dgm:dir/>
          <dgm:resizeHandles val="exact"/>
        </dgm:presLayoutVars>
      </dgm:prSet>
      <dgm:spPr/>
    </dgm:pt>
    <dgm:pt modelId="{74398F47-D22D-4A2B-9362-2A76FB1AA00E}" type="pres">
      <dgm:prSet presAssocID="{1C8FBED3-D0C3-4DFD-A2FA-831681A84404}" presName="compNode" presStyleCnt="0"/>
      <dgm:spPr/>
    </dgm:pt>
    <dgm:pt modelId="{A70160EB-98F0-46EA-9321-109CE873D8A0}" type="pres">
      <dgm:prSet presAssocID="{1C8FBED3-D0C3-4DFD-A2FA-831681A84404}" presName="iconBgRect" presStyleLbl="bgShp" presStyleIdx="0" presStyleCnt="2"/>
      <dgm:spPr>
        <a:prstGeom prst="round2DiagRect">
          <a:avLst>
            <a:gd name="adj1" fmla="val 29727"/>
            <a:gd name="adj2" fmla="val 0"/>
          </a:avLst>
        </a:prstGeom>
      </dgm:spPr>
    </dgm:pt>
    <dgm:pt modelId="{3B294B80-BDF7-4662-AB6C-4C553DE031C5}" type="pres">
      <dgm:prSet presAssocID="{1C8FBED3-D0C3-4DFD-A2FA-831681A8440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89FC521-938E-4548-B8A8-35C82E85E885}" type="pres">
      <dgm:prSet presAssocID="{1C8FBED3-D0C3-4DFD-A2FA-831681A84404}" presName="spaceRect" presStyleCnt="0"/>
      <dgm:spPr/>
    </dgm:pt>
    <dgm:pt modelId="{6F097A84-01D0-4FEE-BAAC-8A95CB71181D}" type="pres">
      <dgm:prSet presAssocID="{1C8FBED3-D0C3-4DFD-A2FA-831681A84404}" presName="textRect" presStyleLbl="revTx" presStyleIdx="0" presStyleCnt="2" custLinFactNeighborX="1054" custLinFactNeighborY="-28660">
        <dgm:presLayoutVars>
          <dgm:chMax val="1"/>
          <dgm:chPref val="1"/>
        </dgm:presLayoutVars>
      </dgm:prSet>
      <dgm:spPr/>
    </dgm:pt>
    <dgm:pt modelId="{673A0113-6DA7-4EBC-B079-820A403482D3}" type="pres">
      <dgm:prSet presAssocID="{DD0FB259-CF54-47A0-9208-DBB240007BFB}" presName="sibTrans" presStyleCnt="0"/>
      <dgm:spPr/>
    </dgm:pt>
    <dgm:pt modelId="{7E6A428F-3FFA-4245-AEC5-BFDA33B3BC09}" type="pres">
      <dgm:prSet presAssocID="{37D3411E-DAC1-4F56-AD81-388493469D76}" presName="compNode" presStyleCnt="0"/>
      <dgm:spPr/>
    </dgm:pt>
    <dgm:pt modelId="{87AD638E-52C3-4E16-B388-992C6019E783}" type="pres">
      <dgm:prSet presAssocID="{37D3411E-DAC1-4F56-AD81-388493469D76}" presName="iconBgRect" presStyleLbl="bgShp" presStyleIdx="1" presStyleCnt="2"/>
      <dgm:spPr>
        <a:prstGeom prst="round2DiagRect">
          <a:avLst>
            <a:gd name="adj1" fmla="val 29727"/>
            <a:gd name="adj2" fmla="val 0"/>
          </a:avLst>
        </a:prstGeom>
      </dgm:spPr>
    </dgm:pt>
    <dgm:pt modelId="{CF2DA85C-8EDE-437B-8724-08D438C62119}" type="pres">
      <dgm:prSet presAssocID="{37D3411E-DAC1-4F56-AD81-388493469D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ler"/>
        </a:ext>
      </dgm:extLst>
    </dgm:pt>
    <dgm:pt modelId="{E0D2878B-AB72-4B91-A44C-633E49A3AD41}" type="pres">
      <dgm:prSet presAssocID="{37D3411E-DAC1-4F56-AD81-388493469D76}" presName="spaceRect" presStyleCnt="0"/>
      <dgm:spPr/>
    </dgm:pt>
    <dgm:pt modelId="{718293D3-05BB-4221-8FD5-D26BAAE26657}" type="pres">
      <dgm:prSet presAssocID="{37D3411E-DAC1-4F56-AD81-388493469D76}" presName="textRect" presStyleLbl="revTx" presStyleIdx="1" presStyleCnt="2" custScaleX="106619" custLinFactNeighborX="3105" custLinFactNeighborY="-33818">
        <dgm:presLayoutVars>
          <dgm:chMax val="1"/>
          <dgm:chPref val="1"/>
        </dgm:presLayoutVars>
      </dgm:prSet>
      <dgm:spPr/>
    </dgm:pt>
  </dgm:ptLst>
  <dgm:cxnLst>
    <dgm:cxn modelId="{AD060D07-8542-425D-B20D-313F63178E29}" srcId="{E4CF93F2-C0D5-44A0-BE3E-065FAC3F3646}" destId="{37D3411E-DAC1-4F56-AD81-388493469D76}" srcOrd="1" destOrd="0" parTransId="{7E459272-F842-433C-8066-5F428D4EABFE}" sibTransId="{DE34BEF5-AEB2-453E-AC78-984CB6844044}"/>
    <dgm:cxn modelId="{8A51D920-28FF-4CEA-9D86-BB456EC3596F}" srcId="{E4CF93F2-C0D5-44A0-BE3E-065FAC3F3646}" destId="{1C8FBED3-D0C3-4DFD-A2FA-831681A84404}" srcOrd="0" destOrd="0" parTransId="{C8E02A53-4A6A-4EF7-997A-93DA79ED2A90}" sibTransId="{DD0FB259-CF54-47A0-9208-DBB240007BFB}"/>
    <dgm:cxn modelId="{102360B5-5CF6-42F2-A27F-00269B77F600}" type="presOf" srcId="{37D3411E-DAC1-4F56-AD81-388493469D76}" destId="{718293D3-05BB-4221-8FD5-D26BAAE26657}" srcOrd="0" destOrd="0" presId="urn:microsoft.com/office/officeart/2018/5/layout/IconLeafLabelList"/>
    <dgm:cxn modelId="{F28D43FA-D968-454D-A689-296AEC26965A}" type="presOf" srcId="{E4CF93F2-C0D5-44A0-BE3E-065FAC3F3646}" destId="{08FBF1A0-58E3-4BEA-9839-9514C64D4559}" srcOrd="0" destOrd="0" presId="urn:microsoft.com/office/officeart/2018/5/layout/IconLeafLabelList"/>
    <dgm:cxn modelId="{3F570EFE-AB54-4D04-8DAF-F3FFC839D59A}" type="presOf" srcId="{1C8FBED3-D0C3-4DFD-A2FA-831681A84404}" destId="{6F097A84-01D0-4FEE-BAAC-8A95CB71181D}" srcOrd="0" destOrd="0" presId="urn:microsoft.com/office/officeart/2018/5/layout/IconLeafLabelList"/>
    <dgm:cxn modelId="{4F74FC89-28D3-4B1A-B03C-95251A017BF2}" type="presParOf" srcId="{08FBF1A0-58E3-4BEA-9839-9514C64D4559}" destId="{74398F47-D22D-4A2B-9362-2A76FB1AA00E}" srcOrd="0" destOrd="0" presId="urn:microsoft.com/office/officeart/2018/5/layout/IconLeafLabelList"/>
    <dgm:cxn modelId="{3878F8D3-D7D6-4EA0-A672-F5EC6079EB37}" type="presParOf" srcId="{74398F47-D22D-4A2B-9362-2A76FB1AA00E}" destId="{A70160EB-98F0-46EA-9321-109CE873D8A0}" srcOrd="0" destOrd="0" presId="urn:microsoft.com/office/officeart/2018/5/layout/IconLeafLabelList"/>
    <dgm:cxn modelId="{50F4997F-2F8A-4FDD-9910-3D06FC1B23CB}" type="presParOf" srcId="{74398F47-D22D-4A2B-9362-2A76FB1AA00E}" destId="{3B294B80-BDF7-4662-AB6C-4C553DE031C5}" srcOrd="1" destOrd="0" presId="urn:microsoft.com/office/officeart/2018/5/layout/IconLeafLabelList"/>
    <dgm:cxn modelId="{E5095FA5-777B-4CCB-8563-E15CDE731CC3}" type="presParOf" srcId="{74398F47-D22D-4A2B-9362-2A76FB1AA00E}" destId="{989FC521-938E-4548-B8A8-35C82E85E885}" srcOrd="2" destOrd="0" presId="urn:microsoft.com/office/officeart/2018/5/layout/IconLeafLabelList"/>
    <dgm:cxn modelId="{203F1B9C-CB1C-4B8D-BA30-0129CF4AFBBF}" type="presParOf" srcId="{74398F47-D22D-4A2B-9362-2A76FB1AA00E}" destId="{6F097A84-01D0-4FEE-BAAC-8A95CB71181D}" srcOrd="3" destOrd="0" presId="urn:microsoft.com/office/officeart/2018/5/layout/IconLeafLabelList"/>
    <dgm:cxn modelId="{CCE0ADE3-EC5C-4DC6-827B-D53E1FEC130A}" type="presParOf" srcId="{08FBF1A0-58E3-4BEA-9839-9514C64D4559}" destId="{673A0113-6DA7-4EBC-B079-820A403482D3}" srcOrd="1" destOrd="0" presId="urn:microsoft.com/office/officeart/2018/5/layout/IconLeafLabelList"/>
    <dgm:cxn modelId="{4035D4CA-C203-48DE-B8EC-E9B96FFE3B3B}" type="presParOf" srcId="{08FBF1A0-58E3-4BEA-9839-9514C64D4559}" destId="{7E6A428F-3FFA-4245-AEC5-BFDA33B3BC09}" srcOrd="2" destOrd="0" presId="urn:microsoft.com/office/officeart/2018/5/layout/IconLeafLabelList"/>
    <dgm:cxn modelId="{8CC6CEE8-EC6F-4657-93D2-99A42E69D81A}" type="presParOf" srcId="{7E6A428F-3FFA-4245-AEC5-BFDA33B3BC09}" destId="{87AD638E-52C3-4E16-B388-992C6019E783}" srcOrd="0" destOrd="0" presId="urn:microsoft.com/office/officeart/2018/5/layout/IconLeafLabelList"/>
    <dgm:cxn modelId="{93E8748E-8BC2-4B9A-A438-8A6E1E4C173C}" type="presParOf" srcId="{7E6A428F-3FFA-4245-AEC5-BFDA33B3BC09}" destId="{CF2DA85C-8EDE-437B-8724-08D438C62119}" srcOrd="1" destOrd="0" presId="urn:microsoft.com/office/officeart/2018/5/layout/IconLeafLabelList"/>
    <dgm:cxn modelId="{494CA961-1451-454C-85EF-6F1B615E2AC7}" type="presParOf" srcId="{7E6A428F-3FFA-4245-AEC5-BFDA33B3BC09}" destId="{E0D2878B-AB72-4B91-A44C-633E49A3AD41}" srcOrd="2" destOrd="0" presId="urn:microsoft.com/office/officeart/2018/5/layout/IconLeafLabelList"/>
    <dgm:cxn modelId="{0846F0BA-B4ED-48D4-8A8C-3442F8739E14}" type="presParOf" srcId="{7E6A428F-3FFA-4245-AEC5-BFDA33B3BC09}" destId="{718293D3-05BB-4221-8FD5-D26BAAE2665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DA2706-E5A1-48AF-B0B1-485AD6E7DFC2}"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en-US"/>
        </a:p>
      </dgm:t>
    </dgm:pt>
    <dgm:pt modelId="{CC217E56-EF86-4251-97BC-B7663DB08F08}">
      <dgm:prSet phldrT="[Text]"/>
      <dgm:spPr/>
      <dgm:t>
        <a:bodyPr/>
        <a:lstStyle/>
        <a:p>
          <a:r>
            <a:rPr lang="en-US" dirty="0"/>
            <a:t>SOCIO DEMOGRAPHIC FEATURES</a:t>
          </a:r>
        </a:p>
      </dgm:t>
    </dgm:pt>
    <dgm:pt modelId="{A024CE91-0EC6-4B7E-ABE4-EA915B4AAD9D}" type="parTrans" cxnId="{11D111CF-6373-41CF-AB20-847BBE5975D8}">
      <dgm:prSet/>
      <dgm:spPr/>
      <dgm:t>
        <a:bodyPr/>
        <a:lstStyle/>
        <a:p>
          <a:endParaRPr lang="en-US"/>
        </a:p>
      </dgm:t>
    </dgm:pt>
    <dgm:pt modelId="{ABCA7D79-8671-414F-91F9-5EB304479FF9}" type="sibTrans" cxnId="{11D111CF-6373-41CF-AB20-847BBE5975D8}">
      <dgm:prSet/>
      <dgm:spPr/>
      <dgm:t>
        <a:bodyPr/>
        <a:lstStyle/>
        <a:p>
          <a:endParaRPr lang="en-US"/>
        </a:p>
      </dgm:t>
    </dgm:pt>
    <dgm:pt modelId="{1598771B-5599-4775-A1A4-E3D1DFFE0236}">
      <dgm:prSet phldrT="[Text]"/>
      <dgm:spPr/>
      <dgm:t>
        <a:bodyPr/>
        <a:lstStyle/>
        <a:p>
          <a:r>
            <a:rPr lang="en-US" b="1" dirty="0">
              <a:solidFill>
                <a:srgbClr val="1F2C8F"/>
              </a:solidFill>
            </a:rPr>
            <a:t>AVERAGE INCOME</a:t>
          </a:r>
        </a:p>
      </dgm:t>
    </dgm:pt>
    <dgm:pt modelId="{436943ED-CD7D-44CB-B230-8566449CE517}" type="parTrans" cxnId="{A8DDC170-9F30-457B-B493-985F0A80622E}">
      <dgm:prSet/>
      <dgm:spPr/>
      <dgm:t>
        <a:bodyPr/>
        <a:lstStyle/>
        <a:p>
          <a:endParaRPr lang="en-US"/>
        </a:p>
      </dgm:t>
    </dgm:pt>
    <dgm:pt modelId="{847406A9-B6C8-4A95-BD56-3C9AFCF1D2B9}" type="sibTrans" cxnId="{A8DDC170-9F30-457B-B493-985F0A80622E}">
      <dgm:prSet/>
      <dgm:spPr/>
      <dgm:t>
        <a:bodyPr/>
        <a:lstStyle/>
        <a:p>
          <a:endParaRPr lang="en-US"/>
        </a:p>
      </dgm:t>
    </dgm:pt>
    <dgm:pt modelId="{68CC753B-4754-4C3E-A1E1-35D3237EC440}">
      <dgm:prSet phldrT="[Text]"/>
      <dgm:spPr/>
      <dgm:t>
        <a:bodyPr/>
        <a:lstStyle/>
        <a:p>
          <a:r>
            <a:rPr lang="en-US" dirty="0"/>
            <a:t>PRODUCT BASED FEATURES</a:t>
          </a:r>
        </a:p>
      </dgm:t>
    </dgm:pt>
    <dgm:pt modelId="{F09FC669-6B2B-47E1-8E11-0B0B46FA2323}" type="parTrans" cxnId="{AB17F9A0-BAE5-427D-A158-151E161E2F6F}">
      <dgm:prSet/>
      <dgm:spPr/>
      <dgm:t>
        <a:bodyPr/>
        <a:lstStyle/>
        <a:p>
          <a:endParaRPr lang="en-US"/>
        </a:p>
      </dgm:t>
    </dgm:pt>
    <dgm:pt modelId="{A1B9594A-CC51-4343-8802-91FAB5141D28}" type="sibTrans" cxnId="{AB17F9A0-BAE5-427D-A158-151E161E2F6F}">
      <dgm:prSet/>
      <dgm:spPr/>
      <dgm:t>
        <a:bodyPr/>
        <a:lstStyle/>
        <a:p>
          <a:endParaRPr lang="en-US"/>
        </a:p>
      </dgm:t>
    </dgm:pt>
    <dgm:pt modelId="{446D9E4C-893D-4DB0-AEAC-F4F80D9A3ADD}">
      <dgm:prSet phldrT="[Text]"/>
      <dgm:spPr/>
      <dgm:t>
        <a:bodyPr/>
        <a:lstStyle/>
        <a:p>
          <a:r>
            <a:rPr lang="en-US" b="1" dirty="0">
              <a:solidFill>
                <a:srgbClr val="1F2C8F"/>
              </a:solidFill>
            </a:rPr>
            <a:t>CONTRIBUTION IN CAR POLICIES</a:t>
          </a:r>
        </a:p>
      </dgm:t>
    </dgm:pt>
    <dgm:pt modelId="{33D3F37B-652A-4065-8A1A-62E3313FE402}" type="parTrans" cxnId="{8B71B22D-9C1B-4CBE-BD94-10076354D26A}">
      <dgm:prSet/>
      <dgm:spPr/>
      <dgm:t>
        <a:bodyPr/>
        <a:lstStyle/>
        <a:p>
          <a:endParaRPr lang="en-US"/>
        </a:p>
      </dgm:t>
    </dgm:pt>
    <dgm:pt modelId="{4A67C264-832E-4414-9F9E-920DD6434A0F}" type="sibTrans" cxnId="{8B71B22D-9C1B-4CBE-BD94-10076354D26A}">
      <dgm:prSet/>
      <dgm:spPr/>
      <dgm:t>
        <a:bodyPr/>
        <a:lstStyle/>
        <a:p>
          <a:endParaRPr lang="en-US"/>
        </a:p>
      </dgm:t>
    </dgm:pt>
    <dgm:pt modelId="{FF326105-010D-49CF-8F25-9F8EEBA3BFC8}">
      <dgm:prSet/>
      <dgm:spPr/>
      <dgm:t>
        <a:bodyPr/>
        <a:lstStyle/>
        <a:p>
          <a:r>
            <a:rPr lang="en-US" b="1" dirty="0">
              <a:solidFill>
                <a:srgbClr val="1F2C8F"/>
              </a:solidFill>
            </a:rPr>
            <a:t>NATIONAL HEALTH SERVICE</a:t>
          </a:r>
        </a:p>
      </dgm:t>
    </dgm:pt>
    <dgm:pt modelId="{5A9EC682-3AE7-42CA-99E4-3107D794D635}" type="parTrans" cxnId="{BC22DC10-8E58-4941-B634-74BBABFB7B99}">
      <dgm:prSet/>
      <dgm:spPr/>
      <dgm:t>
        <a:bodyPr/>
        <a:lstStyle/>
        <a:p>
          <a:endParaRPr lang="en-US"/>
        </a:p>
      </dgm:t>
    </dgm:pt>
    <dgm:pt modelId="{E034CA51-B144-4A32-AE7E-FF6CEBF2EB18}" type="sibTrans" cxnId="{BC22DC10-8E58-4941-B634-74BBABFB7B99}">
      <dgm:prSet/>
      <dgm:spPr/>
      <dgm:t>
        <a:bodyPr/>
        <a:lstStyle/>
        <a:p>
          <a:endParaRPr lang="en-US"/>
        </a:p>
      </dgm:t>
    </dgm:pt>
    <dgm:pt modelId="{6E342CC5-7EC0-4F27-B678-E542078FD79A}">
      <dgm:prSet/>
      <dgm:spPr/>
      <dgm:t>
        <a:bodyPr/>
        <a:lstStyle/>
        <a:p>
          <a:r>
            <a:rPr lang="en-US" b="1" dirty="0">
              <a:solidFill>
                <a:srgbClr val="1F2C8F"/>
              </a:solidFill>
            </a:rPr>
            <a:t>RENTED HOUSE</a:t>
          </a:r>
        </a:p>
      </dgm:t>
    </dgm:pt>
    <dgm:pt modelId="{CE5AF7EC-403B-439C-9A1C-AFC1684F6275}" type="parTrans" cxnId="{A34E7E17-9B8E-4BD6-9E4C-69FB5CDC0D2C}">
      <dgm:prSet/>
      <dgm:spPr/>
      <dgm:t>
        <a:bodyPr/>
        <a:lstStyle/>
        <a:p>
          <a:endParaRPr lang="en-US"/>
        </a:p>
      </dgm:t>
    </dgm:pt>
    <dgm:pt modelId="{3CA38419-9BED-4D32-8104-7A01A99CBC1D}" type="sibTrans" cxnId="{A34E7E17-9B8E-4BD6-9E4C-69FB5CDC0D2C}">
      <dgm:prSet/>
      <dgm:spPr/>
      <dgm:t>
        <a:bodyPr/>
        <a:lstStyle/>
        <a:p>
          <a:endParaRPr lang="en-US"/>
        </a:p>
      </dgm:t>
    </dgm:pt>
    <dgm:pt modelId="{26E87553-FD22-4BB7-90C8-A5C9638109C1}">
      <dgm:prSet/>
      <dgm:spPr/>
      <dgm:t>
        <a:bodyPr/>
        <a:lstStyle/>
        <a:p>
          <a:r>
            <a:rPr lang="en-US" b="1" dirty="0">
              <a:solidFill>
                <a:srgbClr val="1F2C8F"/>
              </a:solidFill>
            </a:rPr>
            <a:t>HOMEOWNERS</a:t>
          </a:r>
        </a:p>
      </dgm:t>
    </dgm:pt>
    <dgm:pt modelId="{336B686F-782E-4548-A24A-73B374DC0598}" type="parTrans" cxnId="{D6CD7545-B267-48A9-A3AE-F6ADD5D817A2}">
      <dgm:prSet/>
      <dgm:spPr/>
      <dgm:t>
        <a:bodyPr/>
        <a:lstStyle/>
        <a:p>
          <a:endParaRPr lang="en-US"/>
        </a:p>
      </dgm:t>
    </dgm:pt>
    <dgm:pt modelId="{2D0AACD9-4EE0-4CDD-8CD8-74038E26F5F0}" type="sibTrans" cxnId="{D6CD7545-B267-48A9-A3AE-F6ADD5D817A2}">
      <dgm:prSet/>
      <dgm:spPr/>
      <dgm:t>
        <a:bodyPr/>
        <a:lstStyle/>
        <a:p>
          <a:endParaRPr lang="en-US"/>
        </a:p>
      </dgm:t>
    </dgm:pt>
    <dgm:pt modelId="{D6D11E0D-DCED-45C8-BFC7-9DAF57E1CBA1}">
      <dgm:prSet/>
      <dgm:spPr/>
      <dgm:t>
        <a:bodyPr/>
        <a:lstStyle/>
        <a:p>
          <a:r>
            <a:rPr lang="en-US" b="1" dirty="0">
              <a:solidFill>
                <a:srgbClr val="1F2C8F"/>
              </a:solidFill>
            </a:rPr>
            <a:t>NO CAR</a:t>
          </a:r>
        </a:p>
      </dgm:t>
    </dgm:pt>
    <dgm:pt modelId="{A1D2CE39-9F27-44CA-9E40-B3028F22475E}" type="parTrans" cxnId="{1218DD9B-8A95-46FB-9C02-13FBCA3F11A9}">
      <dgm:prSet/>
      <dgm:spPr/>
      <dgm:t>
        <a:bodyPr/>
        <a:lstStyle/>
        <a:p>
          <a:endParaRPr lang="en-US"/>
        </a:p>
      </dgm:t>
    </dgm:pt>
    <dgm:pt modelId="{123DFBC5-B642-4DD3-AC52-431C21736641}" type="sibTrans" cxnId="{1218DD9B-8A95-46FB-9C02-13FBCA3F11A9}">
      <dgm:prSet/>
      <dgm:spPr/>
      <dgm:t>
        <a:bodyPr/>
        <a:lstStyle/>
        <a:p>
          <a:endParaRPr lang="en-US"/>
        </a:p>
      </dgm:t>
    </dgm:pt>
    <dgm:pt modelId="{B511B81C-F31C-4DC7-BF6E-580E2784E87B}">
      <dgm:prSet/>
      <dgm:spPr/>
      <dgm:t>
        <a:bodyPr/>
        <a:lstStyle/>
        <a:p>
          <a:endParaRPr lang="en-US" dirty="0"/>
        </a:p>
      </dgm:t>
    </dgm:pt>
    <dgm:pt modelId="{E1869D80-0BB3-4614-8004-B5FA51FD6C7C}" type="parTrans" cxnId="{C6B5F725-2009-4D15-9401-EC074A405066}">
      <dgm:prSet/>
      <dgm:spPr/>
      <dgm:t>
        <a:bodyPr/>
        <a:lstStyle/>
        <a:p>
          <a:endParaRPr lang="en-US"/>
        </a:p>
      </dgm:t>
    </dgm:pt>
    <dgm:pt modelId="{2272FB31-80DE-4022-9029-DC5D471CE4BD}" type="sibTrans" cxnId="{C6B5F725-2009-4D15-9401-EC074A405066}">
      <dgm:prSet/>
      <dgm:spPr/>
      <dgm:t>
        <a:bodyPr/>
        <a:lstStyle/>
        <a:p>
          <a:endParaRPr lang="en-US"/>
        </a:p>
      </dgm:t>
    </dgm:pt>
    <dgm:pt modelId="{6DB886C5-6038-42CE-A529-94709A08C9DB}">
      <dgm:prSet phldrT="[Text]"/>
      <dgm:spPr/>
      <dgm:t>
        <a:bodyPr/>
        <a:lstStyle/>
        <a:p>
          <a:r>
            <a:rPr lang="en-US" b="1" dirty="0">
              <a:solidFill>
                <a:srgbClr val="1F2C8F"/>
              </a:solidFill>
            </a:rPr>
            <a:t>INCOME LESS THAN 30000</a:t>
          </a:r>
        </a:p>
      </dgm:t>
    </dgm:pt>
    <dgm:pt modelId="{AF2F583A-3728-4F92-B500-5A61F3A1CAF2}" type="parTrans" cxnId="{739645D2-FFBC-4C83-8A5F-41F210380FFE}">
      <dgm:prSet/>
      <dgm:spPr/>
      <dgm:t>
        <a:bodyPr/>
        <a:lstStyle/>
        <a:p>
          <a:endParaRPr lang="en-US"/>
        </a:p>
      </dgm:t>
    </dgm:pt>
    <dgm:pt modelId="{DC1B2339-7783-4FCF-BBED-BC2C8768901E}" type="sibTrans" cxnId="{739645D2-FFBC-4C83-8A5F-41F210380FFE}">
      <dgm:prSet/>
      <dgm:spPr/>
      <dgm:t>
        <a:bodyPr/>
        <a:lstStyle/>
        <a:p>
          <a:endParaRPr lang="en-US"/>
        </a:p>
      </dgm:t>
    </dgm:pt>
    <dgm:pt modelId="{838FA8FA-ED28-4028-AFA1-CDB7698FD47A}">
      <dgm:prSet/>
      <dgm:spPr/>
      <dgm:t>
        <a:bodyPr/>
        <a:lstStyle/>
        <a:p>
          <a:r>
            <a:rPr lang="en-US" b="1" dirty="0">
              <a:solidFill>
                <a:srgbClr val="1F2C8F"/>
              </a:solidFill>
            </a:rPr>
            <a:t>HIGHER LEVEL EDUCATION</a:t>
          </a:r>
        </a:p>
      </dgm:t>
    </dgm:pt>
    <dgm:pt modelId="{8C1F1146-7AD4-437B-A9E6-E33FB5FE2813}" type="parTrans" cxnId="{52B3A287-DCD1-4ABD-A358-362B799AE82D}">
      <dgm:prSet/>
      <dgm:spPr/>
      <dgm:t>
        <a:bodyPr/>
        <a:lstStyle/>
        <a:p>
          <a:endParaRPr lang="en-US"/>
        </a:p>
      </dgm:t>
    </dgm:pt>
    <dgm:pt modelId="{E095DEBC-018E-4A2E-A85E-A90F579FB258}" type="sibTrans" cxnId="{52B3A287-DCD1-4ABD-A358-362B799AE82D}">
      <dgm:prSet/>
      <dgm:spPr/>
      <dgm:t>
        <a:bodyPr/>
        <a:lstStyle/>
        <a:p>
          <a:endParaRPr lang="en-US"/>
        </a:p>
      </dgm:t>
    </dgm:pt>
    <dgm:pt modelId="{116A3296-032F-4FDF-847F-41E29A67A23E}">
      <dgm:prSet/>
      <dgm:spPr/>
      <dgm:t>
        <a:bodyPr/>
        <a:lstStyle/>
        <a:p>
          <a:r>
            <a:rPr lang="en-US" b="1" dirty="0">
              <a:solidFill>
                <a:srgbClr val="1F2C8F"/>
              </a:solidFill>
            </a:rPr>
            <a:t>LOWER-LEVEL EDUCATION</a:t>
          </a:r>
        </a:p>
      </dgm:t>
    </dgm:pt>
    <dgm:pt modelId="{2D18FC7E-9084-4141-AA04-7F465273FBBE}" type="parTrans" cxnId="{1E92A710-DE55-4171-A3A8-64A964EDBD95}">
      <dgm:prSet/>
      <dgm:spPr/>
      <dgm:t>
        <a:bodyPr/>
        <a:lstStyle/>
        <a:p>
          <a:endParaRPr lang="en-US"/>
        </a:p>
      </dgm:t>
    </dgm:pt>
    <dgm:pt modelId="{4B0F7DC5-E4A2-441D-A16C-E0F4AA530FBF}" type="sibTrans" cxnId="{1E92A710-DE55-4171-A3A8-64A964EDBD95}">
      <dgm:prSet/>
      <dgm:spPr/>
      <dgm:t>
        <a:bodyPr/>
        <a:lstStyle/>
        <a:p>
          <a:endParaRPr lang="en-US"/>
        </a:p>
      </dgm:t>
    </dgm:pt>
    <dgm:pt modelId="{ED30F169-71CA-4AFD-86F5-4C5C0AEEAB25}">
      <dgm:prSet phldrT="[Text]"/>
      <dgm:spPr/>
      <dgm:t>
        <a:bodyPr/>
        <a:lstStyle/>
        <a:p>
          <a:r>
            <a:rPr lang="en-US" b="1" dirty="0">
              <a:solidFill>
                <a:srgbClr val="1F2C8F"/>
              </a:solidFill>
            </a:rPr>
            <a:t>NUMBER OF CAR POLICIES</a:t>
          </a:r>
        </a:p>
      </dgm:t>
    </dgm:pt>
    <dgm:pt modelId="{646FAD99-DC41-4D8E-B964-D3CECCBBE5B1}" type="parTrans" cxnId="{89203638-29CB-435A-A864-6FDCBA593D66}">
      <dgm:prSet/>
      <dgm:spPr/>
      <dgm:t>
        <a:bodyPr/>
        <a:lstStyle/>
        <a:p>
          <a:endParaRPr lang="en-US"/>
        </a:p>
      </dgm:t>
    </dgm:pt>
    <dgm:pt modelId="{0BDDE29C-B1C7-429B-A2CB-AD6B32DEF4F5}" type="sibTrans" cxnId="{89203638-29CB-435A-A864-6FDCBA593D66}">
      <dgm:prSet/>
      <dgm:spPr/>
      <dgm:t>
        <a:bodyPr/>
        <a:lstStyle/>
        <a:p>
          <a:endParaRPr lang="en-US"/>
        </a:p>
      </dgm:t>
    </dgm:pt>
    <dgm:pt modelId="{F5707B05-6B4C-4697-B43E-8596E1E3280C}">
      <dgm:prSet phldrT="[Text]"/>
      <dgm:spPr/>
      <dgm:t>
        <a:bodyPr/>
        <a:lstStyle/>
        <a:p>
          <a:r>
            <a:rPr lang="en-US" b="1" dirty="0">
              <a:solidFill>
                <a:srgbClr val="1F2C8F"/>
              </a:solidFill>
            </a:rPr>
            <a:t>CONTRIBUTION IN FIRE POLICIES</a:t>
          </a:r>
        </a:p>
      </dgm:t>
    </dgm:pt>
    <dgm:pt modelId="{DA3DB643-79B4-4252-994D-849B1E5276A8}" type="parTrans" cxnId="{1616AF16-A2D9-4D2E-B75B-8243261D532E}">
      <dgm:prSet/>
      <dgm:spPr/>
      <dgm:t>
        <a:bodyPr/>
        <a:lstStyle/>
        <a:p>
          <a:endParaRPr lang="en-US"/>
        </a:p>
      </dgm:t>
    </dgm:pt>
    <dgm:pt modelId="{DFF7455F-142A-44F9-B02F-C492A03FF507}" type="sibTrans" cxnId="{1616AF16-A2D9-4D2E-B75B-8243261D532E}">
      <dgm:prSet/>
      <dgm:spPr/>
      <dgm:t>
        <a:bodyPr/>
        <a:lstStyle/>
        <a:p>
          <a:endParaRPr lang="en-US"/>
        </a:p>
      </dgm:t>
    </dgm:pt>
    <dgm:pt modelId="{965B7FD1-CB08-43A5-AC76-DC17AB83DA72}">
      <dgm:prSet phldrT="[Text]"/>
      <dgm:spPr/>
      <dgm:t>
        <a:bodyPr/>
        <a:lstStyle/>
        <a:p>
          <a:r>
            <a:rPr lang="en-US" b="1" dirty="0">
              <a:solidFill>
                <a:srgbClr val="1F2C8F"/>
              </a:solidFill>
            </a:rPr>
            <a:t>CONTRIBUTION IN PRIVATE THIRD PARTYINSURANCES</a:t>
          </a:r>
        </a:p>
      </dgm:t>
    </dgm:pt>
    <dgm:pt modelId="{5C9AE08D-9D76-4D31-9183-A78A3C9B1FFE}" type="parTrans" cxnId="{D8F99FBA-68F1-40DF-BC3B-B594ABC5A490}">
      <dgm:prSet/>
      <dgm:spPr/>
      <dgm:t>
        <a:bodyPr/>
        <a:lstStyle/>
        <a:p>
          <a:endParaRPr lang="en-US"/>
        </a:p>
      </dgm:t>
    </dgm:pt>
    <dgm:pt modelId="{A5694213-39DA-49D5-9530-BCA4A33F8F4E}" type="sibTrans" cxnId="{D8F99FBA-68F1-40DF-BC3B-B594ABC5A490}">
      <dgm:prSet/>
      <dgm:spPr/>
      <dgm:t>
        <a:bodyPr/>
        <a:lstStyle/>
        <a:p>
          <a:endParaRPr lang="en-US"/>
        </a:p>
      </dgm:t>
    </dgm:pt>
    <dgm:pt modelId="{4C640EAE-9DBF-4B4D-9D7B-FBEA4CD230D7}">
      <dgm:prSet phldrT="[Text]"/>
      <dgm:spPr/>
      <dgm:t>
        <a:bodyPr/>
        <a:lstStyle/>
        <a:p>
          <a:r>
            <a:rPr lang="en-US" b="1" dirty="0">
              <a:solidFill>
                <a:srgbClr val="1F2C8F"/>
              </a:solidFill>
            </a:rPr>
            <a:t>NUMBER OF PRIVATE THIRD-PARTY POLICIES</a:t>
          </a:r>
        </a:p>
      </dgm:t>
    </dgm:pt>
    <dgm:pt modelId="{0E937E40-19F3-4DBE-9FFB-CDDAF2BEEB4D}" type="parTrans" cxnId="{9A4C0FAC-58A6-4CA1-B0D5-231A69F385A6}">
      <dgm:prSet/>
      <dgm:spPr/>
      <dgm:t>
        <a:bodyPr/>
        <a:lstStyle/>
        <a:p>
          <a:endParaRPr lang="en-US"/>
        </a:p>
      </dgm:t>
    </dgm:pt>
    <dgm:pt modelId="{AF35B221-C39A-4A3B-8704-EA8C0A1D3549}" type="sibTrans" cxnId="{9A4C0FAC-58A6-4CA1-B0D5-231A69F385A6}">
      <dgm:prSet/>
      <dgm:spPr/>
      <dgm:t>
        <a:bodyPr/>
        <a:lstStyle/>
        <a:p>
          <a:endParaRPr lang="en-US"/>
        </a:p>
      </dgm:t>
    </dgm:pt>
    <dgm:pt modelId="{CCB67230-B298-46CA-8E91-AF58D6B5E97B}">
      <dgm:prSet phldrT="[Text]"/>
      <dgm:spPr/>
      <dgm:t>
        <a:bodyPr/>
        <a:lstStyle/>
        <a:p>
          <a:r>
            <a:rPr lang="en-US" b="1" dirty="0">
              <a:solidFill>
                <a:srgbClr val="1F2C8F"/>
              </a:solidFill>
            </a:rPr>
            <a:t>NUMBER OF BOAT POLICIES</a:t>
          </a:r>
          <a:br>
            <a:rPr lang="en-US" dirty="0">
              <a:solidFill>
                <a:srgbClr val="1F2C8F"/>
              </a:solidFill>
            </a:rPr>
          </a:br>
          <a:br>
            <a:rPr lang="en-US" dirty="0">
              <a:solidFill>
                <a:srgbClr val="1F2C8F"/>
              </a:solidFill>
            </a:rPr>
          </a:br>
          <a:br>
            <a:rPr lang="en-US" dirty="0"/>
          </a:br>
          <a:endParaRPr lang="en-US" dirty="0"/>
        </a:p>
      </dgm:t>
    </dgm:pt>
    <dgm:pt modelId="{8558CDE9-AB60-4FE0-B6EB-BA5E28A1355C}" type="parTrans" cxnId="{486DD7DC-8363-4B05-A03C-24F9D192B6DE}">
      <dgm:prSet/>
      <dgm:spPr/>
      <dgm:t>
        <a:bodyPr/>
        <a:lstStyle/>
        <a:p>
          <a:endParaRPr lang="en-US"/>
        </a:p>
      </dgm:t>
    </dgm:pt>
    <dgm:pt modelId="{9B962E65-7A47-4E3B-A387-275E435D1D0D}" type="sibTrans" cxnId="{486DD7DC-8363-4B05-A03C-24F9D192B6DE}">
      <dgm:prSet/>
      <dgm:spPr/>
      <dgm:t>
        <a:bodyPr/>
        <a:lstStyle/>
        <a:p>
          <a:endParaRPr lang="en-US"/>
        </a:p>
      </dgm:t>
    </dgm:pt>
    <dgm:pt modelId="{73013669-AA72-4E3F-999E-CD333F68F13E}">
      <dgm:prSet phldrT="[Text]"/>
      <dgm:spPr/>
      <dgm:t>
        <a:bodyPr/>
        <a:lstStyle/>
        <a:p>
          <a:r>
            <a:rPr lang="en-US" b="1" dirty="0">
              <a:solidFill>
                <a:srgbClr val="1F2C8F"/>
              </a:solidFill>
            </a:rPr>
            <a:t>CONTRIBUTION OF BOAT POLICIES</a:t>
          </a:r>
        </a:p>
      </dgm:t>
    </dgm:pt>
    <dgm:pt modelId="{9338A2E6-E589-4AC9-B742-C83D49C9C2FD}" type="parTrans" cxnId="{50A61677-9D30-4B1D-8A78-B14F209E94FB}">
      <dgm:prSet/>
      <dgm:spPr/>
      <dgm:t>
        <a:bodyPr/>
        <a:lstStyle/>
        <a:p>
          <a:endParaRPr lang="en-US"/>
        </a:p>
      </dgm:t>
    </dgm:pt>
    <dgm:pt modelId="{7530A12D-4A8A-4008-8678-E18D24AC9B2B}" type="sibTrans" cxnId="{50A61677-9D30-4B1D-8A78-B14F209E94FB}">
      <dgm:prSet/>
      <dgm:spPr/>
      <dgm:t>
        <a:bodyPr/>
        <a:lstStyle/>
        <a:p>
          <a:endParaRPr lang="en-US"/>
        </a:p>
      </dgm:t>
    </dgm:pt>
    <dgm:pt modelId="{1FF830C9-853F-4260-B6C6-921EA0A12E2E}">
      <dgm:prSet/>
      <dgm:spPr/>
      <dgm:t>
        <a:bodyPr/>
        <a:lstStyle/>
        <a:p>
          <a:r>
            <a:rPr lang="en-US" b="1" dirty="0">
              <a:solidFill>
                <a:srgbClr val="1F2C8F"/>
              </a:solidFill>
            </a:rPr>
            <a:t>PURCHASING POWER CLASS</a:t>
          </a:r>
        </a:p>
      </dgm:t>
    </dgm:pt>
    <dgm:pt modelId="{0B067B0F-EC4D-4A6F-8A41-695E14F8137E}" type="parTrans" cxnId="{2A8131D7-D2DE-4317-962F-3539D0F9142B}">
      <dgm:prSet/>
      <dgm:spPr/>
      <dgm:t>
        <a:bodyPr/>
        <a:lstStyle/>
        <a:p>
          <a:endParaRPr lang="en-US"/>
        </a:p>
      </dgm:t>
    </dgm:pt>
    <dgm:pt modelId="{CF7DE6D2-A8C8-4C20-9419-FF06A14FA429}" type="sibTrans" cxnId="{2A8131D7-D2DE-4317-962F-3539D0F9142B}">
      <dgm:prSet/>
      <dgm:spPr/>
      <dgm:t>
        <a:bodyPr/>
        <a:lstStyle/>
        <a:p>
          <a:endParaRPr lang="en-US"/>
        </a:p>
      </dgm:t>
    </dgm:pt>
    <dgm:pt modelId="{5F1D5334-AF26-4337-9522-10298ACC5C37}">
      <dgm:prSet/>
      <dgm:spPr/>
      <dgm:t>
        <a:bodyPr/>
        <a:lstStyle/>
        <a:p>
          <a:r>
            <a:rPr lang="en-US" b="1" dirty="0">
              <a:solidFill>
                <a:srgbClr val="1F2C8F"/>
              </a:solidFill>
            </a:rPr>
            <a:t>CUSTOMER SUB TYPE</a:t>
          </a:r>
        </a:p>
      </dgm:t>
    </dgm:pt>
    <dgm:pt modelId="{3328ED89-8168-48ED-9542-1710D050BE2A}" type="parTrans" cxnId="{67C19E88-D657-4C25-B843-9F018B9B3CB7}">
      <dgm:prSet/>
      <dgm:spPr/>
      <dgm:t>
        <a:bodyPr/>
        <a:lstStyle/>
        <a:p>
          <a:endParaRPr lang="en-US"/>
        </a:p>
      </dgm:t>
    </dgm:pt>
    <dgm:pt modelId="{EFBFFC78-C695-4C67-8CD0-D56E3558AAC7}" type="sibTrans" cxnId="{67C19E88-D657-4C25-B843-9F018B9B3CB7}">
      <dgm:prSet/>
      <dgm:spPr/>
      <dgm:t>
        <a:bodyPr/>
        <a:lstStyle/>
        <a:p>
          <a:endParaRPr lang="en-US"/>
        </a:p>
      </dgm:t>
    </dgm:pt>
    <dgm:pt modelId="{766DE442-5CF3-4446-8256-64FA62918FB3}" type="pres">
      <dgm:prSet presAssocID="{7ADA2706-E5A1-48AF-B0B1-485AD6E7DFC2}" presName="Name0" presStyleCnt="0">
        <dgm:presLayoutVars>
          <dgm:dir/>
          <dgm:animLvl val="lvl"/>
          <dgm:resizeHandles val="exact"/>
        </dgm:presLayoutVars>
      </dgm:prSet>
      <dgm:spPr/>
    </dgm:pt>
    <dgm:pt modelId="{D767C7B5-013E-4236-9513-A07CBAD293DE}" type="pres">
      <dgm:prSet presAssocID="{CC217E56-EF86-4251-97BC-B7663DB08F08}" presName="composite" presStyleCnt="0"/>
      <dgm:spPr/>
    </dgm:pt>
    <dgm:pt modelId="{5C24897A-1E34-4831-AE66-BA2C0CBA7F52}" type="pres">
      <dgm:prSet presAssocID="{CC217E56-EF86-4251-97BC-B7663DB08F08}" presName="parTx" presStyleLbl="node1" presStyleIdx="0" presStyleCnt="2">
        <dgm:presLayoutVars>
          <dgm:chMax val="0"/>
          <dgm:chPref val="0"/>
          <dgm:bulletEnabled val="1"/>
        </dgm:presLayoutVars>
      </dgm:prSet>
      <dgm:spPr/>
    </dgm:pt>
    <dgm:pt modelId="{145750ED-E20B-492A-9994-693D339735C5}" type="pres">
      <dgm:prSet presAssocID="{CC217E56-EF86-4251-97BC-B7663DB08F08}" presName="desTx" presStyleLbl="revTx" presStyleIdx="0" presStyleCnt="2">
        <dgm:presLayoutVars>
          <dgm:bulletEnabled val="1"/>
        </dgm:presLayoutVars>
      </dgm:prSet>
      <dgm:spPr/>
    </dgm:pt>
    <dgm:pt modelId="{D899D7E6-3646-4BFD-94DE-38E51AE8F126}" type="pres">
      <dgm:prSet presAssocID="{ABCA7D79-8671-414F-91F9-5EB304479FF9}" presName="space" presStyleCnt="0"/>
      <dgm:spPr/>
    </dgm:pt>
    <dgm:pt modelId="{698878E5-113F-4406-A53C-F9E3B2242DAF}" type="pres">
      <dgm:prSet presAssocID="{68CC753B-4754-4C3E-A1E1-35D3237EC440}" presName="composite" presStyleCnt="0"/>
      <dgm:spPr/>
    </dgm:pt>
    <dgm:pt modelId="{6C953467-7F37-4072-B03E-3C5BF0F9F58A}" type="pres">
      <dgm:prSet presAssocID="{68CC753B-4754-4C3E-A1E1-35D3237EC440}" presName="parTx" presStyleLbl="node1" presStyleIdx="1" presStyleCnt="2">
        <dgm:presLayoutVars>
          <dgm:chMax val="0"/>
          <dgm:chPref val="0"/>
          <dgm:bulletEnabled val="1"/>
        </dgm:presLayoutVars>
      </dgm:prSet>
      <dgm:spPr/>
    </dgm:pt>
    <dgm:pt modelId="{67D99017-8CBE-4F0F-8670-CC3396A412F7}" type="pres">
      <dgm:prSet presAssocID="{68CC753B-4754-4C3E-A1E1-35D3237EC440}" presName="desTx" presStyleLbl="revTx" presStyleIdx="1" presStyleCnt="2">
        <dgm:presLayoutVars>
          <dgm:bulletEnabled val="1"/>
        </dgm:presLayoutVars>
      </dgm:prSet>
      <dgm:spPr/>
    </dgm:pt>
  </dgm:ptLst>
  <dgm:cxnLst>
    <dgm:cxn modelId="{78C34402-C4D6-425C-BB24-06DA124E51E2}" type="presOf" srcId="{4C640EAE-9DBF-4B4D-9D7B-FBEA4CD230D7}" destId="{67D99017-8CBE-4F0F-8670-CC3396A412F7}" srcOrd="0" destOrd="5" presId="urn:microsoft.com/office/officeart/2005/8/layout/chevron1"/>
    <dgm:cxn modelId="{1E92A710-DE55-4171-A3A8-64A964EDBD95}" srcId="{CC217E56-EF86-4251-97BC-B7663DB08F08}" destId="{116A3296-032F-4FDF-847F-41E29A67A23E}" srcOrd="7" destOrd="0" parTransId="{2D18FC7E-9084-4141-AA04-7F465273FBBE}" sibTransId="{4B0F7DC5-E4A2-441D-A16C-E0F4AA530FBF}"/>
    <dgm:cxn modelId="{BC22DC10-8E58-4941-B634-74BBABFB7B99}" srcId="{CC217E56-EF86-4251-97BC-B7663DB08F08}" destId="{FF326105-010D-49CF-8F25-9F8EEBA3BFC8}" srcOrd="2" destOrd="0" parTransId="{5A9EC682-3AE7-42CA-99E4-3107D794D635}" sibTransId="{E034CA51-B144-4A32-AE7E-FF6CEBF2EB18}"/>
    <dgm:cxn modelId="{1616AF16-A2D9-4D2E-B75B-8243261D532E}" srcId="{68CC753B-4754-4C3E-A1E1-35D3237EC440}" destId="{F5707B05-6B4C-4697-B43E-8596E1E3280C}" srcOrd="3" destOrd="0" parTransId="{DA3DB643-79B4-4252-994D-849B1E5276A8}" sibTransId="{DFF7455F-142A-44F9-B02F-C492A03FF507}"/>
    <dgm:cxn modelId="{A34E7E17-9B8E-4BD6-9E4C-69FB5CDC0D2C}" srcId="{CC217E56-EF86-4251-97BC-B7663DB08F08}" destId="{6E342CC5-7EC0-4F27-B678-E542078FD79A}" srcOrd="3" destOrd="0" parTransId="{CE5AF7EC-403B-439C-9A1C-AFC1684F6275}" sibTransId="{3CA38419-9BED-4D32-8104-7A01A99CBC1D}"/>
    <dgm:cxn modelId="{C6B5F725-2009-4D15-9401-EC074A405066}" srcId="{CC217E56-EF86-4251-97BC-B7663DB08F08}" destId="{B511B81C-F31C-4DC7-BF6E-580E2784E87B}" srcOrd="10" destOrd="0" parTransId="{E1869D80-0BB3-4614-8004-B5FA51FD6C7C}" sibTransId="{2272FB31-80DE-4022-9029-DC5D471CE4BD}"/>
    <dgm:cxn modelId="{8B71B22D-9C1B-4CBE-BD94-10076354D26A}" srcId="{68CC753B-4754-4C3E-A1E1-35D3237EC440}" destId="{446D9E4C-893D-4DB0-AEAC-F4F80D9A3ADD}" srcOrd="0" destOrd="0" parTransId="{33D3F37B-652A-4065-8A1A-62E3313FE402}" sibTransId="{4A67C264-832E-4414-9F9E-920DD6434A0F}"/>
    <dgm:cxn modelId="{89203638-29CB-435A-A864-6FDCBA593D66}" srcId="{68CC753B-4754-4C3E-A1E1-35D3237EC440}" destId="{ED30F169-71CA-4AFD-86F5-4C5C0AEEAB25}" srcOrd="1" destOrd="0" parTransId="{646FAD99-DC41-4D8E-B964-D3CECCBBE5B1}" sibTransId="{0BDDE29C-B1C7-429B-A2CB-AD6B32DEF4F5}"/>
    <dgm:cxn modelId="{8C727545-8CEB-434E-90B1-3E89E1CEA25B}" type="presOf" srcId="{73013669-AA72-4E3F-999E-CD333F68F13E}" destId="{67D99017-8CBE-4F0F-8670-CC3396A412F7}" srcOrd="0" destOrd="4" presId="urn:microsoft.com/office/officeart/2005/8/layout/chevron1"/>
    <dgm:cxn modelId="{D6CD7545-B267-48A9-A3AE-F6ADD5D817A2}" srcId="{CC217E56-EF86-4251-97BC-B7663DB08F08}" destId="{26E87553-FD22-4BB7-90C8-A5C9638109C1}" srcOrd="4" destOrd="0" parTransId="{336B686F-782E-4548-A24A-73B374DC0598}" sibTransId="{2D0AACD9-4EE0-4CDD-8CD8-74038E26F5F0}"/>
    <dgm:cxn modelId="{D750A065-C7D7-489A-8DA1-FCD13CFBC0C0}" type="presOf" srcId="{F5707B05-6B4C-4697-B43E-8596E1E3280C}" destId="{67D99017-8CBE-4F0F-8670-CC3396A412F7}" srcOrd="0" destOrd="3" presId="urn:microsoft.com/office/officeart/2005/8/layout/chevron1"/>
    <dgm:cxn modelId="{A8DDC170-9F30-457B-B493-985F0A80622E}" srcId="{CC217E56-EF86-4251-97BC-B7663DB08F08}" destId="{1598771B-5599-4775-A1A4-E3D1DFFE0236}" srcOrd="0" destOrd="0" parTransId="{436943ED-CD7D-44CB-B230-8566449CE517}" sibTransId="{847406A9-B6C8-4A95-BD56-3C9AFCF1D2B9}"/>
    <dgm:cxn modelId="{0B49BA54-D182-4D53-BFF9-880D95FDFCB2}" type="presOf" srcId="{1598771B-5599-4775-A1A4-E3D1DFFE0236}" destId="{145750ED-E20B-492A-9994-693D339735C5}" srcOrd="0" destOrd="0" presId="urn:microsoft.com/office/officeart/2005/8/layout/chevron1"/>
    <dgm:cxn modelId="{50A61677-9D30-4B1D-8A78-B14F209E94FB}" srcId="{68CC753B-4754-4C3E-A1E1-35D3237EC440}" destId="{73013669-AA72-4E3F-999E-CD333F68F13E}" srcOrd="4" destOrd="0" parTransId="{9338A2E6-E589-4AC9-B742-C83D49C9C2FD}" sibTransId="{7530A12D-4A8A-4008-8678-E18D24AC9B2B}"/>
    <dgm:cxn modelId="{D941697A-E93E-4722-A5AB-5F47C01E9FDF}" type="presOf" srcId="{838FA8FA-ED28-4028-AFA1-CDB7698FD47A}" destId="{145750ED-E20B-492A-9994-693D339735C5}" srcOrd="0" destOrd="6" presId="urn:microsoft.com/office/officeart/2005/8/layout/chevron1"/>
    <dgm:cxn modelId="{35978B7A-70D3-4741-BF38-023BBD435525}" type="presOf" srcId="{965B7FD1-CB08-43A5-AC76-DC17AB83DA72}" destId="{67D99017-8CBE-4F0F-8670-CC3396A412F7}" srcOrd="0" destOrd="2" presId="urn:microsoft.com/office/officeart/2005/8/layout/chevron1"/>
    <dgm:cxn modelId="{52B3A287-DCD1-4ABD-A358-362B799AE82D}" srcId="{CC217E56-EF86-4251-97BC-B7663DB08F08}" destId="{838FA8FA-ED28-4028-AFA1-CDB7698FD47A}" srcOrd="6" destOrd="0" parTransId="{8C1F1146-7AD4-437B-A9E6-E33FB5FE2813}" sibTransId="{E095DEBC-018E-4A2E-A85E-A90F579FB258}"/>
    <dgm:cxn modelId="{67C19E88-D657-4C25-B843-9F018B9B3CB7}" srcId="{CC217E56-EF86-4251-97BC-B7663DB08F08}" destId="{5F1D5334-AF26-4337-9522-10298ACC5C37}" srcOrd="9" destOrd="0" parTransId="{3328ED89-8168-48ED-9542-1710D050BE2A}" sibTransId="{EFBFFC78-C695-4C67-8CD0-D56E3558AAC7}"/>
    <dgm:cxn modelId="{13412A89-8E89-4F2B-9673-82C8585E4BAF}" type="presOf" srcId="{6DB886C5-6038-42CE-A529-94709A08C9DB}" destId="{145750ED-E20B-492A-9994-693D339735C5}" srcOrd="0" destOrd="1" presId="urn:microsoft.com/office/officeart/2005/8/layout/chevron1"/>
    <dgm:cxn modelId="{5B5A3A9B-D365-45EA-9B8A-3C923FDA9820}" type="presOf" srcId="{CC217E56-EF86-4251-97BC-B7663DB08F08}" destId="{5C24897A-1E34-4831-AE66-BA2C0CBA7F52}" srcOrd="0" destOrd="0" presId="urn:microsoft.com/office/officeart/2005/8/layout/chevron1"/>
    <dgm:cxn modelId="{1218DD9B-8A95-46FB-9C02-13FBCA3F11A9}" srcId="{CC217E56-EF86-4251-97BC-B7663DB08F08}" destId="{D6D11E0D-DCED-45C8-BFC7-9DAF57E1CBA1}" srcOrd="5" destOrd="0" parTransId="{A1D2CE39-9F27-44CA-9E40-B3028F22475E}" sibTransId="{123DFBC5-B642-4DD3-AC52-431C21736641}"/>
    <dgm:cxn modelId="{F708DB9C-F6F4-41C1-8848-9659E81EBBC2}" type="presOf" srcId="{FF326105-010D-49CF-8F25-9F8EEBA3BFC8}" destId="{145750ED-E20B-492A-9994-693D339735C5}" srcOrd="0" destOrd="2" presId="urn:microsoft.com/office/officeart/2005/8/layout/chevron1"/>
    <dgm:cxn modelId="{991C31A0-04C4-4DB2-8EDC-261DF0C70847}" type="presOf" srcId="{CCB67230-B298-46CA-8E91-AF58D6B5E97B}" destId="{67D99017-8CBE-4F0F-8670-CC3396A412F7}" srcOrd="0" destOrd="6" presId="urn:microsoft.com/office/officeart/2005/8/layout/chevron1"/>
    <dgm:cxn modelId="{AB17F9A0-BAE5-427D-A158-151E161E2F6F}" srcId="{7ADA2706-E5A1-48AF-B0B1-485AD6E7DFC2}" destId="{68CC753B-4754-4C3E-A1E1-35D3237EC440}" srcOrd="1" destOrd="0" parTransId="{F09FC669-6B2B-47E1-8E11-0B0B46FA2323}" sibTransId="{A1B9594A-CC51-4343-8802-91FAB5141D28}"/>
    <dgm:cxn modelId="{C25398A4-D039-4A81-9CFF-1F8D89A8A22A}" type="presOf" srcId="{26E87553-FD22-4BB7-90C8-A5C9638109C1}" destId="{145750ED-E20B-492A-9994-693D339735C5}" srcOrd="0" destOrd="4" presId="urn:microsoft.com/office/officeart/2005/8/layout/chevron1"/>
    <dgm:cxn modelId="{9A4C0FAC-58A6-4CA1-B0D5-231A69F385A6}" srcId="{68CC753B-4754-4C3E-A1E1-35D3237EC440}" destId="{4C640EAE-9DBF-4B4D-9D7B-FBEA4CD230D7}" srcOrd="5" destOrd="0" parTransId="{0E937E40-19F3-4DBE-9FFB-CDDAF2BEEB4D}" sibTransId="{AF35B221-C39A-4A3B-8704-EA8C0A1D3549}"/>
    <dgm:cxn modelId="{0C36F9B9-F97D-4CEC-B51B-5C2D2B1A64BC}" type="presOf" srcId="{ED30F169-71CA-4AFD-86F5-4C5C0AEEAB25}" destId="{67D99017-8CBE-4F0F-8670-CC3396A412F7}" srcOrd="0" destOrd="1" presId="urn:microsoft.com/office/officeart/2005/8/layout/chevron1"/>
    <dgm:cxn modelId="{D8F99FBA-68F1-40DF-BC3B-B594ABC5A490}" srcId="{68CC753B-4754-4C3E-A1E1-35D3237EC440}" destId="{965B7FD1-CB08-43A5-AC76-DC17AB83DA72}" srcOrd="2" destOrd="0" parTransId="{5C9AE08D-9D76-4D31-9183-A78A3C9B1FFE}" sibTransId="{A5694213-39DA-49D5-9530-BCA4A33F8F4E}"/>
    <dgm:cxn modelId="{6899E5BB-91C2-4B78-80E1-53393FD34085}" type="presOf" srcId="{116A3296-032F-4FDF-847F-41E29A67A23E}" destId="{145750ED-E20B-492A-9994-693D339735C5}" srcOrd="0" destOrd="7" presId="urn:microsoft.com/office/officeart/2005/8/layout/chevron1"/>
    <dgm:cxn modelId="{150727BE-2032-4675-ADDE-3D7B6E8334A6}" type="presOf" srcId="{7ADA2706-E5A1-48AF-B0B1-485AD6E7DFC2}" destId="{766DE442-5CF3-4446-8256-64FA62918FB3}" srcOrd="0" destOrd="0" presId="urn:microsoft.com/office/officeart/2005/8/layout/chevron1"/>
    <dgm:cxn modelId="{B3493DC3-DFBA-4DF7-AA7F-C653DA15C0D1}" type="presOf" srcId="{446D9E4C-893D-4DB0-AEAC-F4F80D9A3ADD}" destId="{67D99017-8CBE-4F0F-8670-CC3396A412F7}" srcOrd="0" destOrd="0" presId="urn:microsoft.com/office/officeart/2005/8/layout/chevron1"/>
    <dgm:cxn modelId="{C1B035CC-848D-4AFD-B26E-2280273A288A}" type="presOf" srcId="{1FF830C9-853F-4260-B6C6-921EA0A12E2E}" destId="{145750ED-E20B-492A-9994-693D339735C5}" srcOrd="0" destOrd="8" presId="urn:microsoft.com/office/officeart/2005/8/layout/chevron1"/>
    <dgm:cxn modelId="{11D111CF-6373-41CF-AB20-847BBE5975D8}" srcId="{7ADA2706-E5A1-48AF-B0B1-485AD6E7DFC2}" destId="{CC217E56-EF86-4251-97BC-B7663DB08F08}" srcOrd="0" destOrd="0" parTransId="{A024CE91-0EC6-4B7E-ABE4-EA915B4AAD9D}" sibTransId="{ABCA7D79-8671-414F-91F9-5EB304479FF9}"/>
    <dgm:cxn modelId="{ACA7E4CF-9D1E-4E15-B42F-B9EE65BDAF7F}" type="presOf" srcId="{68CC753B-4754-4C3E-A1E1-35D3237EC440}" destId="{6C953467-7F37-4072-B03E-3C5BF0F9F58A}" srcOrd="0" destOrd="0" presId="urn:microsoft.com/office/officeart/2005/8/layout/chevron1"/>
    <dgm:cxn modelId="{D6D97BD1-23AB-4DD8-9A21-DF4DF32A6BB2}" type="presOf" srcId="{6E342CC5-7EC0-4F27-B678-E542078FD79A}" destId="{145750ED-E20B-492A-9994-693D339735C5}" srcOrd="0" destOrd="3" presId="urn:microsoft.com/office/officeart/2005/8/layout/chevron1"/>
    <dgm:cxn modelId="{739645D2-FFBC-4C83-8A5F-41F210380FFE}" srcId="{CC217E56-EF86-4251-97BC-B7663DB08F08}" destId="{6DB886C5-6038-42CE-A529-94709A08C9DB}" srcOrd="1" destOrd="0" parTransId="{AF2F583A-3728-4F92-B500-5A61F3A1CAF2}" sibTransId="{DC1B2339-7783-4FCF-BBED-BC2C8768901E}"/>
    <dgm:cxn modelId="{2A8131D7-D2DE-4317-962F-3539D0F9142B}" srcId="{CC217E56-EF86-4251-97BC-B7663DB08F08}" destId="{1FF830C9-853F-4260-B6C6-921EA0A12E2E}" srcOrd="8" destOrd="0" parTransId="{0B067B0F-EC4D-4A6F-8A41-695E14F8137E}" sibTransId="{CF7DE6D2-A8C8-4C20-9419-FF06A14FA429}"/>
    <dgm:cxn modelId="{07ED3AD9-553B-419F-8A1A-CC74D450EC59}" type="presOf" srcId="{B511B81C-F31C-4DC7-BF6E-580E2784E87B}" destId="{145750ED-E20B-492A-9994-693D339735C5}" srcOrd="0" destOrd="10" presId="urn:microsoft.com/office/officeart/2005/8/layout/chevron1"/>
    <dgm:cxn modelId="{486DD7DC-8363-4B05-A03C-24F9D192B6DE}" srcId="{68CC753B-4754-4C3E-A1E1-35D3237EC440}" destId="{CCB67230-B298-46CA-8E91-AF58D6B5E97B}" srcOrd="6" destOrd="0" parTransId="{8558CDE9-AB60-4FE0-B6EB-BA5E28A1355C}" sibTransId="{9B962E65-7A47-4E3B-A387-275E435D1D0D}"/>
    <dgm:cxn modelId="{063811DE-D40B-45D5-AEAA-903FA61DAE6C}" type="presOf" srcId="{5F1D5334-AF26-4337-9522-10298ACC5C37}" destId="{145750ED-E20B-492A-9994-693D339735C5}" srcOrd="0" destOrd="9" presId="urn:microsoft.com/office/officeart/2005/8/layout/chevron1"/>
    <dgm:cxn modelId="{6CB516E9-7C58-402E-B03A-A3B6CE4B931A}" type="presOf" srcId="{D6D11E0D-DCED-45C8-BFC7-9DAF57E1CBA1}" destId="{145750ED-E20B-492A-9994-693D339735C5}" srcOrd="0" destOrd="5" presId="urn:microsoft.com/office/officeart/2005/8/layout/chevron1"/>
    <dgm:cxn modelId="{89D1EED1-842E-4C91-A728-B44422BE87A3}" type="presParOf" srcId="{766DE442-5CF3-4446-8256-64FA62918FB3}" destId="{D767C7B5-013E-4236-9513-A07CBAD293DE}" srcOrd="0" destOrd="0" presId="urn:microsoft.com/office/officeart/2005/8/layout/chevron1"/>
    <dgm:cxn modelId="{26D638E6-BE5A-4BF1-AB7E-3E81B4E9EA4A}" type="presParOf" srcId="{D767C7B5-013E-4236-9513-A07CBAD293DE}" destId="{5C24897A-1E34-4831-AE66-BA2C0CBA7F52}" srcOrd="0" destOrd="0" presId="urn:microsoft.com/office/officeart/2005/8/layout/chevron1"/>
    <dgm:cxn modelId="{743293FE-DF14-43AB-A845-D8FD75C518D4}" type="presParOf" srcId="{D767C7B5-013E-4236-9513-A07CBAD293DE}" destId="{145750ED-E20B-492A-9994-693D339735C5}" srcOrd="1" destOrd="0" presId="urn:microsoft.com/office/officeart/2005/8/layout/chevron1"/>
    <dgm:cxn modelId="{7BC8999E-9B3F-43B9-B79E-A59B71F0129F}" type="presParOf" srcId="{766DE442-5CF3-4446-8256-64FA62918FB3}" destId="{D899D7E6-3646-4BFD-94DE-38E51AE8F126}" srcOrd="1" destOrd="0" presId="urn:microsoft.com/office/officeart/2005/8/layout/chevron1"/>
    <dgm:cxn modelId="{9556C1B5-C2AD-4D1E-8F3E-775992C2E9E2}" type="presParOf" srcId="{766DE442-5CF3-4446-8256-64FA62918FB3}" destId="{698878E5-113F-4406-A53C-F9E3B2242DAF}" srcOrd="2" destOrd="0" presId="urn:microsoft.com/office/officeart/2005/8/layout/chevron1"/>
    <dgm:cxn modelId="{5932C8BE-C7A4-4804-B46C-E38DF782E212}" type="presParOf" srcId="{698878E5-113F-4406-A53C-F9E3B2242DAF}" destId="{6C953467-7F37-4072-B03E-3C5BF0F9F58A}" srcOrd="0" destOrd="0" presId="urn:microsoft.com/office/officeart/2005/8/layout/chevron1"/>
    <dgm:cxn modelId="{3F15027C-38B8-453C-9EA3-7F4DC67D2A5F}" type="presParOf" srcId="{698878E5-113F-4406-A53C-F9E3B2242DAF}" destId="{67D99017-8CBE-4F0F-8670-CC3396A412F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51446-4855-4EDB-AE6A-6BDE88F981A0}">
      <dsp:nvSpPr>
        <dsp:cNvPr id="0" name=""/>
        <dsp:cNvSpPr/>
      </dsp:nvSpPr>
      <dsp:spPr>
        <a:xfrm>
          <a:off x="18577" y="373344"/>
          <a:ext cx="1467113" cy="14671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E1CAC-B9B7-41DE-92F5-77E44A50BDD6}">
      <dsp:nvSpPr>
        <dsp:cNvPr id="0" name=""/>
        <dsp:cNvSpPr/>
      </dsp:nvSpPr>
      <dsp:spPr>
        <a:xfrm>
          <a:off x="326671" y="681438"/>
          <a:ext cx="850925" cy="850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D947AA-DC5F-468F-8454-B681C2C87EED}">
      <dsp:nvSpPr>
        <dsp:cNvPr id="0" name=""/>
        <dsp:cNvSpPr/>
      </dsp:nvSpPr>
      <dsp:spPr>
        <a:xfrm>
          <a:off x="1800072" y="373344"/>
          <a:ext cx="3458196" cy="146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a:t>Resource Management for marketing is often a big concern for every insurance Company</a:t>
          </a:r>
        </a:p>
      </dsp:txBody>
      <dsp:txXfrm>
        <a:off x="1800072" y="373344"/>
        <a:ext cx="3458196" cy="1467113"/>
      </dsp:txXfrm>
    </dsp:sp>
    <dsp:sp modelId="{C16F8F6F-3B0B-47AC-B058-4438D441E10B}">
      <dsp:nvSpPr>
        <dsp:cNvPr id="0" name=""/>
        <dsp:cNvSpPr/>
      </dsp:nvSpPr>
      <dsp:spPr>
        <a:xfrm>
          <a:off x="5860834" y="373344"/>
          <a:ext cx="1467113" cy="14671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EAD4D-3FA2-4452-B224-DAD2FA72087E}">
      <dsp:nvSpPr>
        <dsp:cNvPr id="0" name=""/>
        <dsp:cNvSpPr/>
      </dsp:nvSpPr>
      <dsp:spPr>
        <a:xfrm>
          <a:off x="6168928" y="681438"/>
          <a:ext cx="850925" cy="850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A4A206-F3C4-443F-8576-1C14FA34CC23}">
      <dsp:nvSpPr>
        <dsp:cNvPr id="0" name=""/>
        <dsp:cNvSpPr/>
      </dsp:nvSpPr>
      <dsp:spPr>
        <a:xfrm>
          <a:off x="7642329" y="373344"/>
          <a:ext cx="3458196" cy="146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a:t>In order to solve this issue in optimum manner, a machine learning  model is developed </a:t>
          </a:r>
        </a:p>
      </dsp:txBody>
      <dsp:txXfrm>
        <a:off x="7642329" y="373344"/>
        <a:ext cx="3458196" cy="1467113"/>
      </dsp:txXfrm>
    </dsp:sp>
    <dsp:sp modelId="{8C0423F8-6258-4829-8115-DC08B7295167}">
      <dsp:nvSpPr>
        <dsp:cNvPr id="0" name=""/>
        <dsp:cNvSpPr/>
      </dsp:nvSpPr>
      <dsp:spPr>
        <a:xfrm>
          <a:off x="18577" y="2594381"/>
          <a:ext cx="1467113" cy="14671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CD0F95-F76E-4378-BA63-1C064A9F31A1}">
      <dsp:nvSpPr>
        <dsp:cNvPr id="0" name=""/>
        <dsp:cNvSpPr/>
      </dsp:nvSpPr>
      <dsp:spPr>
        <a:xfrm>
          <a:off x="326671" y="2902475"/>
          <a:ext cx="850925" cy="850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7CF419-1B88-45D3-A6ED-01B8529C8156}">
      <dsp:nvSpPr>
        <dsp:cNvPr id="0" name=""/>
        <dsp:cNvSpPr/>
      </dsp:nvSpPr>
      <dsp:spPr>
        <a:xfrm>
          <a:off x="1800072" y="2594381"/>
          <a:ext cx="3458196" cy="146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a:t>Identify potential clients that are interested in caravan insurance policies.</a:t>
          </a:r>
        </a:p>
      </dsp:txBody>
      <dsp:txXfrm>
        <a:off x="1800072" y="2594381"/>
        <a:ext cx="3458196" cy="1467113"/>
      </dsp:txXfrm>
    </dsp:sp>
    <dsp:sp modelId="{2C0053CC-65BC-4A3E-B588-ED5E5AE9002A}">
      <dsp:nvSpPr>
        <dsp:cNvPr id="0" name=""/>
        <dsp:cNvSpPr/>
      </dsp:nvSpPr>
      <dsp:spPr>
        <a:xfrm>
          <a:off x="5860834" y="2594381"/>
          <a:ext cx="1467113" cy="14671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EA891-9092-4008-8D02-ABB9B5E65D60}">
      <dsp:nvSpPr>
        <dsp:cNvPr id="0" name=""/>
        <dsp:cNvSpPr/>
      </dsp:nvSpPr>
      <dsp:spPr>
        <a:xfrm>
          <a:off x="6168928" y="2902475"/>
          <a:ext cx="850925" cy="850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6E3449-7D83-4F9B-97EC-0B9FBFCEC9A5}">
      <dsp:nvSpPr>
        <dsp:cNvPr id="0" name=""/>
        <dsp:cNvSpPr/>
      </dsp:nvSpPr>
      <dsp:spPr>
        <a:xfrm>
          <a:off x="7642329" y="2594381"/>
          <a:ext cx="3458196" cy="146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dirty="0"/>
            <a:t>Finding out the </a:t>
          </a:r>
          <a:r>
            <a:rPr lang="en-US" sz="2000" b="1" kern="1200" dirty="0" err="1"/>
            <a:t>behaviour</a:t>
          </a:r>
          <a:r>
            <a:rPr lang="en-US" sz="2000" b="1" kern="1200" dirty="0"/>
            <a:t> of existing customers</a:t>
          </a:r>
        </a:p>
      </dsp:txBody>
      <dsp:txXfrm>
        <a:off x="7642329" y="2594381"/>
        <a:ext cx="3458196" cy="1467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160EB-98F0-46EA-9321-109CE873D8A0}">
      <dsp:nvSpPr>
        <dsp:cNvPr id="0" name=""/>
        <dsp:cNvSpPr/>
      </dsp:nvSpPr>
      <dsp:spPr>
        <a:xfrm>
          <a:off x="2279474" y="101542"/>
          <a:ext cx="2161687" cy="2161687"/>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94B80-BDF7-4662-AB6C-4C553DE031C5}">
      <dsp:nvSpPr>
        <dsp:cNvPr id="0" name=""/>
        <dsp:cNvSpPr/>
      </dsp:nvSpPr>
      <dsp:spPr>
        <a:xfrm>
          <a:off x="2740162" y="562230"/>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097A84-01D0-4FEE-BAAC-8A95CB71181D}">
      <dsp:nvSpPr>
        <dsp:cNvPr id="0" name=""/>
        <dsp:cNvSpPr/>
      </dsp:nvSpPr>
      <dsp:spPr>
        <a:xfrm>
          <a:off x="1625794" y="2536233"/>
          <a:ext cx="3543750" cy="1396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kern="1200" dirty="0">
              <a:solidFill>
                <a:schemeClr val="accent6">
                  <a:lumMod val="75000"/>
                </a:schemeClr>
              </a:solidFill>
            </a:rPr>
            <a:t>The dataset contains statistics about customer’s product usage data and socio-demographic data derived from zip area codes.</a:t>
          </a:r>
        </a:p>
      </dsp:txBody>
      <dsp:txXfrm>
        <a:off x="1625794" y="2536233"/>
        <a:ext cx="3543750" cy="1396754"/>
      </dsp:txXfrm>
    </dsp:sp>
    <dsp:sp modelId="{87AD638E-52C3-4E16-B388-992C6019E783}">
      <dsp:nvSpPr>
        <dsp:cNvPr id="0" name=""/>
        <dsp:cNvSpPr/>
      </dsp:nvSpPr>
      <dsp:spPr>
        <a:xfrm>
          <a:off x="6560661" y="101542"/>
          <a:ext cx="2161687" cy="2161687"/>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DA85C-8EDE-437B-8724-08D438C62119}">
      <dsp:nvSpPr>
        <dsp:cNvPr id="0" name=""/>
        <dsp:cNvSpPr/>
      </dsp:nvSpPr>
      <dsp:spPr>
        <a:xfrm>
          <a:off x="7021348" y="562230"/>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293D3-05BB-4221-8FD5-D26BAAE26657}">
      <dsp:nvSpPr>
        <dsp:cNvPr id="0" name=""/>
        <dsp:cNvSpPr/>
      </dsp:nvSpPr>
      <dsp:spPr>
        <a:xfrm>
          <a:off x="5862383" y="2464188"/>
          <a:ext cx="3778310" cy="1396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kern="1200" dirty="0">
              <a:solidFill>
                <a:schemeClr val="accent6">
                  <a:lumMod val="75000"/>
                </a:schemeClr>
              </a:solidFill>
            </a:rPr>
            <a:t>The training set contained information on 5822 customers, of which 348, about 6%, had caravan policies. The test set contained information on 4000 customers randomly drawn from the same population. For each customer, the values of 85 features were given</a:t>
          </a:r>
        </a:p>
      </dsp:txBody>
      <dsp:txXfrm>
        <a:off x="5862383" y="2464188"/>
        <a:ext cx="3778310" cy="1396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4897A-1E34-4831-AE66-BA2C0CBA7F52}">
      <dsp:nvSpPr>
        <dsp:cNvPr id="0" name=""/>
        <dsp:cNvSpPr/>
      </dsp:nvSpPr>
      <dsp:spPr>
        <a:xfrm>
          <a:off x="10273" y="175544"/>
          <a:ext cx="5657278" cy="81000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SOCIO DEMOGRAPHIC FEATURES</a:t>
          </a:r>
        </a:p>
      </dsp:txBody>
      <dsp:txXfrm>
        <a:off x="415273" y="175544"/>
        <a:ext cx="4847278" cy="810000"/>
      </dsp:txXfrm>
    </dsp:sp>
    <dsp:sp modelId="{145750ED-E20B-492A-9994-693D339735C5}">
      <dsp:nvSpPr>
        <dsp:cNvPr id="0" name=""/>
        <dsp:cNvSpPr/>
      </dsp:nvSpPr>
      <dsp:spPr>
        <a:xfrm>
          <a:off x="10273" y="1086795"/>
          <a:ext cx="4525822" cy="31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solidFill>
                <a:srgbClr val="1F2C8F"/>
              </a:solidFill>
            </a:rPr>
            <a:t>AVERAGE INCOME</a:t>
          </a:r>
        </a:p>
        <a:p>
          <a:pPr marL="114300" lvl="1" indent="-114300" algn="l" defTabSz="666750">
            <a:lnSpc>
              <a:spcPct val="90000"/>
            </a:lnSpc>
            <a:spcBef>
              <a:spcPct val="0"/>
            </a:spcBef>
            <a:spcAft>
              <a:spcPct val="15000"/>
            </a:spcAft>
            <a:buChar char="•"/>
          </a:pPr>
          <a:r>
            <a:rPr lang="en-US" sz="1500" b="1" kern="1200" dirty="0">
              <a:solidFill>
                <a:srgbClr val="1F2C8F"/>
              </a:solidFill>
            </a:rPr>
            <a:t>INCOME LESS THAN 30000</a:t>
          </a:r>
        </a:p>
        <a:p>
          <a:pPr marL="114300" lvl="1" indent="-114300" algn="l" defTabSz="666750">
            <a:lnSpc>
              <a:spcPct val="90000"/>
            </a:lnSpc>
            <a:spcBef>
              <a:spcPct val="0"/>
            </a:spcBef>
            <a:spcAft>
              <a:spcPct val="15000"/>
            </a:spcAft>
            <a:buChar char="•"/>
          </a:pPr>
          <a:r>
            <a:rPr lang="en-US" sz="1500" b="1" kern="1200" dirty="0">
              <a:solidFill>
                <a:srgbClr val="1F2C8F"/>
              </a:solidFill>
            </a:rPr>
            <a:t>NATIONAL HEALTH SERVICE</a:t>
          </a:r>
        </a:p>
        <a:p>
          <a:pPr marL="114300" lvl="1" indent="-114300" algn="l" defTabSz="666750">
            <a:lnSpc>
              <a:spcPct val="90000"/>
            </a:lnSpc>
            <a:spcBef>
              <a:spcPct val="0"/>
            </a:spcBef>
            <a:spcAft>
              <a:spcPct val="15000"/>
            </a:spcAft>
            <a:buChar char="•"/>
          </a:pPr>
          <a:r>
            <a:rPr lang="en-US" sz="1500" b="1" kern="1200" dirty="0">
              <a:solidFill>
                <a:srgbClr val="1F2C8F"/>
              </a:solidFill>
            </a:rPr>
            <a:t>RENTED HOUSE</a:t>
          </a:r>
        </a:p>
        <a:p>
          <a:pPr marL="114300" lvl="1" indent="-114300" algn="l" defTabSz="666750">
            <a:lnSpc>
              <a:spcPct val="90000"/>
            </a:lnSpc>
            <a:spcBef>
              <a:spcPct val="0"/>
            </a:spcBef>
            <a:spcAft>
              <a:spcPct val="15000"/>
            </a:spcAft>
            <a:buChar char="•"/>
          </a:pPr>
          <a:r>
            <a:rPr lang="en-US" sz="1500" b="1" kern="1200" dirty="0">
              <a:solidFill>
                <a:srgbClr val="1F2C8F"/>
              </a:solidFill>
            </a:rPr>
            <a:t>HOMEOWNERS</a:t>
          </a:r>
        </a:p>
        <a:p>
          <a:pPr marL="114300" lvl="1" indent="-114300" algn="l" defTabSz="666750">
            <a:lnSpc>
              <a:spcPct val="90000"/>
            </a:lnSpc>
            <a:spcBef>
              <a:spcPct val="0"/>
            </a:spcBef>
            <a:spcAft>
              <a:spcPct val="15000"/>
            </a:spcAft>
            <a:buChar char="•"/>
          </a:pPr>
          <a:r>
            <a:rPr lang="en-US" sz="1500" b="1" kern="1200" dirty="0">
              <a:solidFill>
                <a:srgbClr val="1F2C8F"/>
              </a:solidFill>
            </a:rPr>
            <a:t>NO CAR</a:t>
          </a:r>
        </a:p>
        <a:p>
          <a:pPr marL="114300" lvl="1" indent="-114300" algn="l" defTabSz="666750">
            <a:lnSpc>
              <a:spcPct val="90000"/>
            </a:lnSpc>
            <a:spcBef>
              <a:spcPct val="0"/>
            </a:spcBef>
            <a:spcAft>
              <a:spcPct val="15000"/>
            </a:spcAft>
            <a:buChar char="•"/>
          </a:pPr>
          <a:r>
            <a:rPr lang="en-US" sz="1500" b="1" kern="1200" dirty="0">
              <a:solidFill>
                <a:srgbClr val="1F2C8F"/>
              </a:solidFill>
            </a:rPr>
            <a:t>HIGHER LEVEL EDUCATION</a:t>
          </a:r>
        </a:p>
        <a:p>
          <a:pPr marL="114300" lvl="1" indent="-114300" algn="l" defTabSz="666750">
            <a:lnSpc>
              <a:spcPct val="90000"/>
            </a:lnSpc>
            <a:spcBef>
              <a:spcPct val="0"/>
            </a:spcBef>
            <a:spcAft>
              <a:spcPct val="15000"/>
            </a:spcAft>
            <a:buChar char="•"/>
          </a:pPr>
          <a:r>
            <a:rPr lang="en-US" sz="1500" b="1" kern="1200" dirty="0">
              <a:solidFill>
                <a:srgbClr val="1F2C8F"/>
              </a:solidFill>
            </a:rPr>
            <a:t>LOWER-LEVEL EDUCATION</a:t>
          </a:r>
        </a:p>
        <a:p>
          <a:pPr marL="114300" lvl="1" indent="-114300" algn="l" defTabSz="666750">
            <a:lnSpc>
              <a:spcPct val="90000"/>
            </a:lnSpc>
            <a:spcBef>
              <a:spcPct val="0"/>
            </a:spcBef>
            <a:spcAft>
              <a:spcPct val="15000"/>
            </a:spcAft>
            <a:buChar char="•"/>
          </a:pPr>
          <a:r>
            <a:rPr lang="en-US" sz="1500" b="1" kern="1200" dirty="0">
              <a:solidFill>
                <a:srgbClr val="1F2C8F"/>
              </a:solidFill>
            </a:rPr>
            <a:t>PURCHASING POWER CLASS</a:t>
          </a:r>
        </a:p>
        <a:p>
          <a:pPr marL="114300" lvl="1" indent="-114300" algn="l" defTabSz="666750">
            <a:lnSpc>
              <a:spcPct val="90000"/>
            </a:lnSpc>
            <a:spcBef>
              <a:spcPct val="0"/>
            </a:spcBef>
            <a:spcAft>
              <a:spcPct val="15000"/>
            </a:spcAft>
            <a:buChar char="•"/>
          </a:pPr>
          <a:r>
            <a:rPr lang="en-US" sz="1500" b="1" kern="1200" dirty="0">
              <a:solidFill>
                <a:srgbClr val="1F2C8F"/>
              </a:solidFill>
            </a:rPr>
            <a:t>CUSTOMER SUB TYPE</a:t>
          </a:r>
        </a:p>
        <a:p>
          <a:pPr marL="114300" lvl="1" indent="-114300" algn="l" defTabSz="666750">
            <a:lnSpc>
              <a:spcPct val="90000"/>
            </a:lnSpc>
            <a:spcBef>
              <a:spcPct val="0"/>
            </a:spcBef>
            <a:spcAft>
              <a:spcPct val="15000"/>
            </a:spcAft>
            <a:buChar char="•"/>
          </a:pPr>
          <a:endParaRPr lang="en-US" sz="1500" kern="1200" dirty="0"/>
        </a:p>
      </dsp:txBody>
      <dsp:txXfrm>
        <a:off x="10273" y="1086795"/>
        <a:ext cx="4525822" cy="3172500"/>
      </dsp:txXfrm>
    </dsp:sp>
    <dsp:sp modelId="{6C953467-7F37-4072-B03E-3C5BF0F9F58A}">
      <dsp:nvSpPr>
        <dsp:cNvPr id="0" name=""/>
        <dsp:cNvSpPr/>
      </dsp:nvSpPr>
      <dsp:spPr>
        <a:xfrm>
          <a:off x="5451551" y="175544"/>
          <a:ext cx="5657278" cy="81000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PRODUCT BASED FEATURES</a:t>
          </a:r>
        </a:p>
      </dsp:txBody>
      <dsp:txXfrm>
        <a:off x="5856551" y="175544"/>
        <a:ext cx="4847278" cy="810000"/>
      </dsp:txXfrm>
    </dsp:sp>
    <dsp:sp modelId="{67D99017-8CBE-4F0F-8670-CC3396A412F7}">
      <dsp:nvSpPr>
        <dsp:cNvPr id="0" name=""/>
        <dsp:cNvSpPr/>
      </dsp:nvSpPr>
      <dsp:spPr>
        <a:xfrm>
          <a:off x="5451551" y="1086795"/>
          <a:ext cx="4525822" cy="31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solidFill>
                <a:srgbClr val="1F2C8F"/>
              </a:solidFill>
            </a:rPr>
            <a:t>CONTRIBUTION IN CAR POLICIES</a:t>
          </a:r>
        </a:p>
        <a:p>
          <a:pPr marL="114300" lvl="1" indent="-114300" algn="l" defTabSz="666750">
            <a:lnSpc>
              <a:spcPct val="90000"/>
            </a:lnSpc>
            <a:spcBef>
              <a:spcPct val="0"/>
            </a:spcBef>
            <a:spcAft>
              <a:spcPct val="15000"/>
            </a:spcAft>
            <a:buChar char="•"/>
          </a:pPr>
          <a:r>
            <a:rPr lang="en-US" sz="1500" b="1" kern="1200" dirty="0">
              <a:solidFill>
                <a:srgbClr val="1F2C8F"/>
              </a:solidFill>
            </a:rPr>
            <a:t>NUMBER OF CAR POLICIES</a:t>
          </a:r>
        </a:p>
        <a:p>
          <a:pPr marL="114300" lvl="1" indent="-114300" algn="l" defTabSz="666750">
            <a:lnSpc>
              <a:spcPct val="90000"/>
            </a:lnSpc>
            <a:spcBef>
              <a:spcPct val="0"/>
            </a:spcBef>
            <a:spcAft>
              <a:spcPct val="15000"/>
            </a:spcAft>
            <a:buChar char="•"/>
          </a:pPr>
          <a:r>
            <a:rPr lang="en-US" sz="1500" b="1" kern="1200" dirty="0">
              <a:solidFill>
                <a:srgbClr val="1F2C8F"/>
              </a:solidFill>
            </a:rPr>
            <a:t>CONTRIBUTION IN PRIVATE THIRD PARTYINSURANCES</a:t>
          </a:r>
        </a:p>
        <a:p>
          <a:pPr marL="114300" lvl="1" indent="-114300" algn="l" defTabSz="666750">
            <a:lnSpc>
              <a:spcPct val="90000"/>
            </a:lnSpc>
            <a:spcBef>
              <a:spcPct val="0"/>
            </a:spcBef>
            <a:spcAft>
              <a:spcPct val="15000"/>
            </a:spcAft>
            <a:buChar char="•"/>
          </a:pPr>
          <a:r>
            <a:rPr lang="en-US" sz="1500" b="1" kern="1200" dirty="0">
              <a:solidFill>
                <a:srgbClr val="1F2C8F"/>
              </a:solidFill>
            </a:rPr>
            <a:t>CONTRIBUTION IN FIRE POLICIES</a:t>
          </a:r>
        </a:p>
        <a:p>
          <a:pPr marL="114300" lvl="1" indent="-114300" algn="l" defTabSz="666750">
            <a:lnSpc>
              <a:spcPct val="90000"/>
            </a:lnSpc>
            <a:spcBef>
              <a:spcPct val="0"/>
            </a:spcBef>
            <a:spcAft>
              <a:spcPct val="15000"/>
            </a:spcAft>
            <a:buChar char="•"/>
          </a:pPr>
          <a:r>
            <a:rPr lang="en-US" sz="1500" b="1" kern="1200" dirty="0">
              <a:solidFill>
                <a:srgbClr val="1F2C8F"/>
              </a:solidFill>
            </a:rPr>
            <a:t>CONTRIBUTION OF BOAT POLICIES</a:t>
          </a:r>
        </a:p>
        <a:p>
          <a:pPr marL="114300" lvl="1" indent="-114300" algn="l" defTabSz="666750">
            <a:lnSpc>
              <a:spcPct val="90000"/>
            </a:lnSpc>
            <a:spcBef>
              <a:spcPct val="0"/>
            </a:spcBef>
            <a:spcAft>
              <a:spcPct val="15000"/>
            </a:spcAft>
            <a:buChar char="•"/>
          </a:pPr>
          <a:r>
            <a:rPr lang="en-US" sz="1500" b="1" kern="1200" dirty="0">
              <a:solidFill>
                <a:srgbClr val="1F2C8F"/>
              </a:solidFill>
            </a:rPr>
            <a:t>NUMBER OF PRIVATE THIRD-PARTY POLICIES</a:t>
          </a:r>
        </a:p>
        <a:p>
          <a:pPr marL="114300" lvl="1" indent="-114300" algn="l" defTabSz="666750">
            <a:lnSpc>
              <a:spcPct val="90000"/>
            </a:lnSpc>
            <a:spcBef>
              <a:spcPct val="0"/>
            </a:spcBef>
            <a:spcAft>
              <a:spcPct val="15000"/>
            </a:spcAft>
            <a:buChar char="•"/>
          </a:pPr>
          <a:r>
            <a:rPr lang="en-US" sz="1500" b="1" kern="1200" dirty="0">
              <a:solidFill>
                <a:srgbClr val="1F2C8F"/>
              </a:solidFill>
            </a:rPr>
            <a:t>NUMBER OF BOAT POLICIES</a:t>
          </a:r>
          <a:br>
            <a:rPr lang="en-US" sz="1500" kern="1200" dirty="0">
              <a:solidFill>
                <a:srgbClr val="1F2C8F"/>
              </a:solidFill>
            </a:rPr>
          </a:br>
          <a:br>
            <a:rPr lang="en-US" sz="1500" kern="1200" dirty="0">
              <a:solidFill>
                <a:srgbClr val="1F2C8F"/>
              </a:solidFill>
            </a:rPr>
          </a:br>
          <a:br>
            <a:rPr lang="en-US" sz="1500" kern="1200" dirty="0"/>
          </a:br>
          <a:endParaRPr lang="en-US" sz="1500" kern="1200" dirty="0"/>
        </a:p>
      </dsp:txBody>
      <dsp:txXfrm>
        <a:off x="5451551" y="1086795"/>
        <a:ext cx="4525822" cy="31725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title"/>
          </p:nvPr>
        </p:nvSpPr>
        <p:spPr>
          <a:xfrm>
            <a:off x="624127" y="594360"/>
            <a:ext cx="10693730" cy="1600200"/>
          </a:xfrm>
          <a:noFill/>
        </p:spPr>
        <p:txBody>
          <a:bodyPr anchor="b">
            <a:noAutofit/>
          </a:bodyPr>
          <a:lstStyle/>
          <a:p>
            <a:r>
              <a:rPr lang="en-US" cap="none" dirty="0">
                <a:ln w="9525">
                  <a:solidFill>
                    <a:schemeClr val="bg1"/>
                  </a:solidFill>
                  <a:prstDash val="solid"/>
                </a:ln>
                <a:solidFill>
                  <a:srgbClr val="006747"/>
                </a:solidFill>
                <a:effectLst>
                  <a:outerShdw blurRad="50800" dist="50800" dir="5400000" algn="ctr" rotWithShape="0">
                    <a:srgbClr val="CFC493"/>
                  </a:outerShdw>
                </a:effectLst>
              </a:rPr>
              <a:t>PREDICTING THE USERS FOR CARAVAN INSURANCE POLICY</a:t>
            </a:r>
            <a:br>
              <a:rPr lang="en-US" sz="2800" dirty="0">
                <a:solidFill>
                  <a:srgbClr val="006747"/>
                </a:solidFill>
                <a:effectLst>
                  <a:outerShdw blurRad="50800" dist="50800" dir="5400000" algn="ctr" rotWithShape="0">
                    <a:srgbClr val="CFC493"/>
                  </a:outerShdw>
                </a:effectLst>
              </a:rPr>
            </a:br>
            <a:endParaRPr lang="en-US" sz="2800" dirty="0">
              <a:solidFill>
                <a:srgbClr val="006747"/>
              </a:solidFill>
              <a:effectLst>
                <a:outerShdw blurRad="50800" dist="50800" dir="5400000" algn="ctr" rotWithShape="0">
                  <a:srgbClr val="CFC493"/>
                </a:outerShdw>
              </a:effectLst>
            </a:endParaRPr>
          </a:p>
        </p:txBody>
      </p:sp>
      <p:pic>
        <p:nvPicPr>
          <p:cNvPr id="4" name="Picture 3" descr="6105427215f65d00049d30ad">
            <a:extLst>
              <a:ext uri="{FF2B5EF4-FFF2-40B4-BE49-F238E27FC236}">
                <a16:creationId xmlns:a16="http://schemas.microsoft.com/office/drawing/2014/main" id="{00978101-1BA5-53D6-4811-C3A0338412DA}"/>
              </a:ext>
            </a:extLst>
          </p:cNvPr>
          <p:cNvPicPr>
            <a:picLocks noGrp="1" noChangeAspect="1"/>
          </p:cNvPicPr>
          <p:nvPr isPhoto="1"/>
        </p:nvPicPr>
        <p:blipFill>
          <a:blip r:embed="rId2">
            <a:extLst>
              <a:ext uri="{28A0092B-C50C-407E-A947-70E740481C1C}">
                <a14:useLocalDpi xmlns:a14="http://schemas.microsoft.com/office/drawing/2010/main" val="0"/>
              </a:ext>
            </a:extLst>
          </a:blip>
          <a:stretch>
            <a:fillRect/>
          </a:stretch>
        </p:blipFill>
        <p:spPr>
          <a:xfrm>
            <a:off x="6339127" y="3196087"/>
            <a:ext cx="6172200" cy="3471862"/>
          </a:xfrm>
          <a:prstGeom prst="rect">
            <a:avLst/>
          </a:prstGeom>
          <a:noFill/>
        </p:spPr>
      </p:pic>
      <p:sp>
        <p:nvSpPr>
          <p:cNvPr id="3" name="Subtitle 2">
            <a:extLst>
              <a:ext uri="{FF2B5EF4-FFF2-40B4-BE49-F238E27FC236}">
                <a16:creationId xmlns:a16="http://schemas.microsoft.com/office/drawing/2014/main" id="{86C1060B-300F-3CE3-E5AA-D8E29791C960}"/>
              </a:ext>
            </a:extLst>
          </p:cNvPr>
          <p:cNvSpPr>
            <a:spLocks noGrp="1"/>
          </p:cNvSpPr>
          <p:nvPr>
            <p:ph type="body" sz="half" idx="2"/>
          </p:nvPr>
        </p:nvSpPr>
        <p:spPr>
          <a:xfrm>
            <a:off x="8500562" y="1826643"/>
            <a:ext cx="2938582" cy="976942"/>
          </a:xfrm>
        </p:spPr>
        <p:txBody>
          <a:bodyPr>
            <a:normAutofit/>
          </a:bodyPr>
          <a:lstStyle/>
          <a:p>
            <a:r>
              <a:rPr lang="en-US" sz="2400" dirty="0">
                <a:ln w="0"/>
                <a:solidFill>
                  <a:schemeClr val="tx1"/>
                </a:solidFill>
                <a:effectLst>
                  <a:outerShdw blurRad="38100" dist="19050" dir="2700000" algn="tl" rotWithShape="0">
                    <a:schemeClr val="dk1">
                      <a:alpha val="40000"/>
                    </a:schemeClr>
                  </a:outerShdw>
                </a:effectLst>
              </a:rPr>
              <a:t>- TEAM SUPREME</a:t>
            </a:r>
          </a:p>
        </p:txBody>
      </p:sp>
      <p:sp>
        <p:nvSpPr>
          <p:cNvPr id="14" name="Slide Number Placeholder 5">
            <a:extLst>
              <a:ext uri="{FF2B5EF4-FFF2-40B4-BE49-F238E27FC236}">
                <a16:creationId xmlns:a16="http://schemas.microsoft.com/office/drawing/2014/main" id="{3ACC2CCA-C10D-5034-F33D-22A9CA6F7494}"/>
              </a:ext>
            </a:extLst>
          </p:cNvPr>
          <p:cNvSpPr>
            <a:spLocks noGrp="1"/>
          </p:cNvSpPr>
          <p:nvPr>
            <p:ph type="sldNum" sz="quarter" idx="12"/>
          </p:nvPr>
        </p:nvSpPr>
        <p:spPr>
          <a:xfrm>
            <a:off x="10945368" y="457200"/>
            <a:ext cx="987552" cy="274320"/>
          </a:xfrm>
        </p:spPr>
        <p:txBody>
          <a:bodyPr/>
          <a:lstStyle/>
          <a:p>
            <a:pPr>
              <a:spcAft>
                <a:spcPts val="600"/>
              </a:spcAft>
            </a:pPr>
            <a:fld id="{48F63A3B-78C7-47BE-AE5E-E10140E04643}" type="slidenum">
              <a:rPr lang="en-US" dirty="0"/>
              <a:pPr>
                <a:spcAft>
                  <a:spcPts val="600"/>
                </a:spcAft>
              </a:pPr>
              <a:t>1</a:t>
            </a:fld>
            <a:endParaRPr lang="en-US"/>
          </a:p>
        </p:txBody>
      </p:sp>
    </p:spTree>
    <p:extLst>
      <p:ext uri="{BB962C8B-B14F-4D97-AF65-F5344CB8AC3E}">
        <p14:creationId xmlns:p14="http://schemas.microsoft.com/office/powerpoint/2010/main" val="2131568492"/>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758952" y="1216152"/>
            <a:ext cx="10671048" cy="768096"/>
          </a:xfrm>
        </p:spPr>
        <p:txBody>
          <a:bodyPr anchor="t">
            <a:normAutofit/>
          </a:bodyPr>
          <a:lstStyle/>
          <a:p>
            <a:r>
              <a:rPr lang="en-US" b="1"/>
              <a:t>PAST ANALYSIS</a:t>
            </a:r>
          </a:p>
        </p:txBody>
      </p:sp>
      <p:pic>
        <p:nvPicPr>
          <p:cNvPr id="4" name="Picture 3" descr="Graph on document with pen">
            <a:extLst>
              <a:ext uri="{FF2B5EF4-FFF2-40B4-BE49-F238E27FC236}">
                <a16:creationId xmlns:a16="http://schemas.microsoft.com/office/drawing/2014/main" id="{B1F8E830-BB28-772C-C138-9D88A89ABCA2}"/>
              </a:ext>
            </a:extLst>
          </p:cNvPr>
          <p:cNvPicPr>
            <a:picLocks noChangeAspect="1"/>
          </p:cNvPicPr>
          <p:nvPr/>
        </p:nvPicPr>
        <p:blipFill rotWithShape="1">
          <a:blip r:embed="rId2"/>
          <a:srcRect t="13769" r="1" b="26479"/>
          <a:stretch/>
        </p:blipFill>
        <p:spPr>
          <a:xfrm>
            <a:off x="539496" y="2103120"/>
            <a:ext cx="11119104" cy="4434840"/>
          </a:xfrm>
          <a:prstGeom prst="rect">
            <a:avLst/>
          </a:prstGeom>
          <a:noFill/>
        </p:spPr>
      </p:pic>
      <p:sp>
        <p:nvSpPr>
          <p:cNvPr id="8" name="Footer Placeholder 3">
            <a:extLst>
              <a:ext uri="{FF2B5EF4-FFF2-40B4-BE49-F238E27FC236}">
                <a16:creationId xmlns:a16="http://schemas.microsoft.com/office/drawing/2014/main" id="{5DDC9964-1AFD-5A0C-1188-8324B2439FA9}"/>
              </a:ext>
            </a:extLst>
          </p:cNvPr>
          <p:cNvSpPr>
            <a:spLocks noGrp="1"/>
          </p:cNvSpPr>
          <p:nvPr>
            <p:ph type="ftr" sz="quarter" idx="11"/>
          </p:nvPr>
        </p:nvSpPr>
        <p:spPr>
          <a:xfrm>
            <a:off x="621792" y="457200"/>
            <a:ext cx="3200400" cy="274320"/>
          </a:xfrm>
        </p:spPr>
        <p:txBody>
          <a:bodyPr/>
          <a:lstStyle/>
          <a:p>
            <a:pPr>
              <a:spcAft>
                <a:spcPts val="600"/>
              </a:spcAft>
            </a:pPr>
            <a:r>
              <a:rPr lang="en-US" dirty="0"/>
              <a:t>TEAM SUPREME</a:t>
            </a:r>
          </a:p>
        </p:txBody>
      </p:sp>
      <p:sp>
        <p:nvSpPr>
          <p:cNvPr id="10" name="Slide Number Placeholder 4">
            <a:extLst>
              <a:ext uri="{FF2B5EF4-FFF2-40B4-BE49-F238E27FC236}">
                <a16:creationId xmlns:a16="http://schemas.microsoft.com/office/drawing/2014/main" id="{2993C2D3-352D-A301-104F-3A07D3E85B40}"/>
              </a:ext>
            </a:extLst>
          </p:cNvPr>
          <p:cNvSpPr>
            <a:spLocks noGrp="1"/>
          </p:cNvSpPr>
          <p:nvPr>
            <p:ph type="sldNum" sz="quarter" idx="12"/>
          </p:nvPr>
        </p:nvSpPr>
        <p:spPr>
          <a:xfrm>
            <a:off x="10945368" y="457200"/>
            <a:ext cx="987552" cy="274320"/>
          </a:xfrm>
        </p:spPr>
        <p:txBody>
          <a:bodyPr/>
          <a:lstStyle/>
          <a:p>
            <a:pPr>
              <a:spcAft>
                <a:spcPts val="600"/>
              </a:spcAft>
            </a:pPr>
            <a:fld id="{48F63A3B-78C7-47BE-AE5E-E10140E04643}" type="slidenum">
              <a:rPr lang="en-US" dirty="0"/>
              <a:pPr>
                <a:spcAft>
                  <a:spcPts val="600"/>
                </a:spcAft>
              </a:pPr>
              <a:t>10</a:t>
            </a:fld>
            <a:endParaRPr lang="en-US"/>
          </a:p>
        </p:txBody>
      </p:sp>
    </p:spTree>
    <p:extLst>
      <p:ext uri="{BB962C8B-B14F-4D97-AF65-F5344CB8AC3E}">
        <p14:creationId xmlns:p14="http://schemas.microsoft.com/office/powerpoint/2010/main" val="397984960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673BD81-B15E-A407-5D89-5A4A3E7B4F77}"/>
              </a:ext>
            </a:extLst>
          </p:cNvPr>
          <p:cNvSpPr>
            <a:spLocks noGrp="1"/>
          </p:cNvSpPr>
          <p:nvPr>
            <p:ph type="title"/>
          </p:nvPr>
        </p:nvSpPr>
        <p:spPr>
          <a:xfrm>
            <a:off x="758952" y="1216152"/>
            <a:ext cx="10671048" cy="768096"/>
          </a:xfrm>
        </p:spPr>
        <p:txBody>
          <a:bodyPr/>
          <a:lstStyle/>
          <a:p>
            <a:r>
              <a:rPr lang="en-US" dirty="0"/>
              <a:t>PAST ANALYSIS</a:t>
            </a:r>
          </a:p>
        </p:txBody>
      </p:sp>
      <p:sp>
        <p:nvSpPr>
          <p:cNvPr id="30" name="Footer Placeholder 3">
            <a:extLst>
              <a:ext uri="{FF2B5EF4-FFF2-40B4-BE49-F238E27FC236}">
                <a16:creationId xmlns:a16="http://schemas.microsoft.com/office/drawing/2014/main" id="{6957A7A0-99EB-0226-FF7B-05639BAA5D4D}"/>
              </a:ext>
            </a:extLst>
          </p:cNvPr>
          <p:cNvSpPr>
            <a:spLocks noGrp="1"/>
          </p:cNvSpPr>
          <p:nvPr>
            <p:ph type="ftr" sz="quarter" idx="11"/>
          </p:nvPr>
        </p:nvSpPr>
        <p:spPr>
          <a:xfrm>
            <a:off x="621792" y="457200"/>
            <a:ext cx="3200400" cy="274320"/>
          </a:xfrm>
        </p:spPr>
        <p:txBody>
          <a:bodyPr/>
          <a:lstStyle/>
          <a:p>
            <a:pPr>
              <a:spcAft>
                <a:spcPts val="600"/>
              </a:spcAft>
            </a:pPr>
            <a:r>
              <a:rPr lang="en-US" dirty="0"/>
              <a:t>TEAM SUPREME</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11</a:t>
            </a:fld>
            <a:endParaRPr lang="en-US"/>
          </a:p>
        </p:txBody>
      </p:sp>
      <p:sp>
        <p:nvSpPr>
          <p:cNvPr id="2" name="TextBox 1">
            <a:extLst>
              <a:ext uri="{FF2B5EF4-FFF2-40B4-BE49-F238E27FC236}">
                <a16:creationId xmlns:a16="http://schemas.microsoft.com/office/drawing/2014/main" id="{F7416C83-6781-5E7C-3511-0952EB3B276F}"/>
              </a:ext>
            </a:extLst>
          </p:cNvPr>
          <p:cNvSpPr txBox="1"/>
          <p:nvPr/>
        </p:nvSpPr>
        <p:spPr>
          <a:xfrm>
            <a:off x="1137920" y="2529840"/>
            <a:ext cx="9916160" cy="3416320"/>
          </a:xfrm>
          <a:prstGeom prst="rect">
            <a:avLst/>
          </a:prstGeom>
          <a:noFill/>
        </p:spPr>
        <p:txBody>
          <a:bodyPr wrap="square" rtlCol="0">
            <a:spAutoFit/>
          </a:bodyPr>
          <a:lstStyle/>
          <a:p>
            <a:r>
              <a:rPr lang="en-US" sz="2400" b="1" dirty="0">
                <a:solidFill>
                  <a:schemeClr val="accent6"/>
                </a:solidFill>
              </a:rPr>
              <a:t>Earlier analysis involved </a:t>
            </a:r>
          </a:p>
          <a:p>
            <a:endParaRPr lang="en-US" sz="2400" b="1" dirty="0">
              <a:solidFill>
                <a:schemeClr val="accent6"/>
              </a:solidFill>
            </a:endParaRPr>
          </a:p>
          <a:p>
            <a:pPr marL="342900" indent="-342900">
              <a:buFont typeface="Arial" panose="020B0604020202020204" pitchFamily="34" charset="0"/>
              <a:buChar char="•"/>
            </a:pPr>
            <a:r>
              <a:rPr lang="en-US" sz="2400" b="1" dirty="0">
                <a:solidFill>
                  <a:schemeClr val="accent6"/>
                </a:solidFill>
              </a:rPr>
              <a:t>New combination of features were created using feature engineering and various models like Naive Bayes, LDA, Neural networks are used.</a:t>
            </a:r>
          </a:p>
          <a:p>
            <a:pPr marL="342900" indent="-342900">
              <a:buFont typeface="Arial" panose="020B0604020202020204" pitchFamily="34" charset="0"/>
              <a:buChar char="•"/>
            </a:pPr>
            <a:r>
              <a:rPr lang="en-US" sz="2400" b="1" dirty="0">
                <a:solidFill>
                  <a:schemeClr val="accent6"/>
                </a:solidFill>
              </a:rPr>
              <a:t>Various feature selection techniques like wrapper and filter methods are used.</a:t>
            </a:r>
          </a:p>
          <a:p>
            <a:pPr marL="342900" indent="-342900">
              <a:buFont typeface="Arial" panose="020B0604020202020204" pitchFamily="34" charset="0"/>
              <a:buChar char="•"/>
            </a:pPr>
            <a:r>
              <a:rPr lang="en-US" sz="2400" b="1" dirty="0">
                <a:solidFill>
                  <a:schemeClr val="accent6"/>
                </a:solidFill>
              </a:rPr>
              <a:t>Only 122 customers out of 238 were predicted.</a:t>
            </a:r>
          </a:p>
          <a:p>
            <a:pPr marL="342900" indent="-342900">
              <a:buFont typeface="Arial" panose="020B0604020202020204" pitchFamily="34" charset="0"/>
              <a:buChar char="•"/>
            </a:pPr>
            <a:r>
              <a:rPr lang="en-US" sz="2400" b="1" dirty="0">
                <a:solidFill>
                  <a:schemeClr val="accent6"/>
                </a:solidFill>
              </a:rPr>
              <a:t>Considered inly 9 attributes for making predictions. </a:t>
            </a:r>
          </a:p>
        </p:txBody>
      </p:sp>
    </p:spTree>
    <p:extLst>
      <p:ext uri="{BB962C8B-B14F-4D97-AF65-F5344CB8AC3E}">
        <p14:creationId xmlns:p14="http://schemas.microsoft.com/office/powerpoint/2010/main" val="169369023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1216152"/>
            <a:ext cx="10671048" cy="768096"/>
          </a:xfrm>
        </p:spPr>
        <p:txBody>
          <a:bodyPr anchor="t">
            <a:normAutofit/>
          </a:bodyPr>
          <a:lstStyle/>
          <a:p>
            <a:r>
              <a:rPr lang="en-US" altLang="zh-CN" b="1" dirty="0"/>
              <a:t>DATA DESCRIPTION</a:t>
            </a:r>
            <a:endParaRPr lang="en-US" b="1" dirty="0"/>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dirty="0"/>
              <a:t>TEAM SUPREME</a:t>
            </a:r>
            <a:endParaRPr lang="en-US"/>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12</a:t>
            </a:fld>
            <a:endParaRPr lang="en-US"/>
          </a:p>
        </p:txBody>
      </p:sp>
      <p:graphicFrame>
        <p:nvGraphicFramePr>
          <p:cNvPr id="10" name="Content Placeholder 3">
            <a:extLst>
              <a:ext uri="{FF2B5EF4-FFF2-40B4-BE49-F238E27FC236}">
                <a16:creationId xmlns:a16="http://schemas.microsoft.com/office/drawing/2014/main" id="{63FBFD69-C4D9-2D47-A4F5-786C82F29720}"/>
              </a:ext>
            </a:extLst>
          </p:cNvPr>
          <p:cNvGraphicFramePr>
            <a:graphicFrameLocks noGrp="1"/>
          </p:cNvGraphicFramePr>
          <p:nvPr>
            <p:ph sz="half" idx="1"/>
            <p:extLst>
              <p:ext uri="{D42A27DB-BD31-4B8C-83A1-F6EECF244321}">
                <p14:modId xmlns:p14="http://schemas.microsoft.com/office/powerpoint/2010/main" val="58563833"/>
              </p:ext>
            </p:extLst>
          </p:nvPr>
        </p:nvGraphicFramePr>
        <p:xfrm>
          <a:off x="539496" y="2120373"/>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647473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1216152"/>
            <a:ext cx="10671048" cy="768096"/>
          </a:xfrm>
        </p:spPr>
        <p:txBody>
          <a:bodyPr anchor="t">
            <a:normAutofit/>
          </a:bodyPr>
          <a:lstStyle/>
          <a:p>
            <a:r>
              <a:rPr lang="en-US" dirty="0"/>
              <a:t>Data cleaning process</a:t>
            </a:r>
            <a:endParaRPr lang="en-US" b="1" dirty="0"/>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dirty="0"/>
              <a:t>TEAM SUPREME</a:t>
            </a:r>
            <a:endParaRPr lang="en-US"/>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13</a:t>
            </a:fld>
            <a:endParaRPr lang="en-US"/>
          </a:p>
        </p:txBody>
      </p:sp>
      <p:sp>
        <p:nvSpPr>
          <p:cNvPr id="17" name="Text Placeholder 18">
            <a:extLst>
              <a:ext uri="{FF2B5EF4-FFF2-40B4-BE49-F238E27FC236}">
                <a16:creationId xmlns:a16="http://schemas.microsoft.com/office/drawing/2014/main" id="{A800E66E-4848-A98A-0F58-3477E9439F3F}"/>
              </a:ext>
            </a:extLst>
          </p:cNvPr>
          <p:cNvSpPr txBox="1">
            <a:spLocks/>
          </p:cNvSpPr>
          <p:nvPr/>
        </p:nvSpPr>
        <p:spPr>
          <a:xfrm>
            <a:off x="892242" y="2602911"/>
            <a:ext cx="2776760" cy="3899640"/>
          </a:xfrm>
          <a:prstGeom prst="rect">
            <a:avLst/>
          </a:prstGeom>
          <a:noFill/>
          <a:ln w="12700">
            <a:solidFill>
              <a:schemeClr val="accent1"/>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Initial data set</a:t>
            </a:r>
            <a:endParaRPr lang="en-US" dirty="0"/>
          </a:p>
        </p:txBody>
      </p:sp>
      <p:sp>
        <p:nvSpPr>
          <p:cNvPr id="19" name="Text Placeholder 19">
            <a:extLst>
              <a:ext uri="{FF2B5EF4-FFF2-40B4-BE49-F238E27FC236}">
                <a16:creationId xmlns:a16="http://schemas.microsoft.com/office/drawing/2014/main" id="{941A6DA3-00BB-9C33-FD64-E2CA7E012E5F}"/>
              </a:ext>
            </a:extLst>
          </p:cNvPr>
          <p:cNvSpPr txBox="1">
            <a:spLocks/>
          </p:cNvSpPr>
          <p:nvPr/>
        </p:nvSpPr>
        <p:spPr>
          <a:xfrm>
            <a:off x="4619199" y="2611120"/>
            <a:ext cx="2776760" cy="3899640"/>
          </a:xfrm>
          <a:prstGeom prst="rect">
            <a:avLst/>
          </a:prstGeom>
          <a:noFill/>
          <a:ln w="12700">
            <a:solidFill>
              <a:schemeClr val="accent3"/>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Data cleansing</a:t>
            </a:r>
          </a:p>
          <a:p>
            <a:endParaRPr lang="en-US" dirty="0"/>
          </a:p>
        </p:txBody>
      </p:sp>
      <p:sp>
        <p:nvSpPr>
          <p:cNvPr id="21" name="Text Placeholder 20">
            <a:extLst>
              <a:ext uri="{FF2B5EF4-FFF2-40B4-BE49-F238E27FC236}">
                <a16:creationId xmlns:a16="http://schemas.microsoft.com/office/drawing/2014/main" id="{36F9DD7D-1020-2C34-45C4-3710E2660925}"/>
              </a:ext>
            </a:extLst>
          </p:cNvPr>
          <p:cNvSpPr txBox="1">
            <a:spLocks/>
          </p:cNvSpPr>
          <p:nvPr/>
        </p:nvSpPr>
        <p:spPr>
          <a:xfrm>
            <a:off x="8275320" y="2602911"/>
            <a:ext cx="2776760" cy="3899640"/>
          </a:xfrm>
          <a:prstGeom prst="rect">
            <a:avLst/>
          </a:prstGeom>
          <a:noFill/>
          <a:ln w="12700">
            <a:solidFill>
              <a:schemeClr val="accent1"/>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Target variable</a:t>
            </a:r>
          </a:p>
          <a:p>
            <a:endParaRPr lang="en-US" dirty="0"/>
          </a:p>
        </p:txBody>
      </p:sp>
      <p:sp>
        <p:nvSpPr>
          <p:cNvPr id="23" name="TextBox 22">
            <a:extLst>
              <a:ext uri="{FF2B5EF4-FFF2-40B4-BE49-F238E27FC236}">
                <a16:creationId xmlns:a16="http://schemas.microsoft.com/office/drawing/2014/main" id="{D4054DFC-4A68-81AF-7E94-AAE6F27D1F75}"/>
              </a:ext>
            </a:extLst>
          </p:cNvPr>
          <p:cNvSpPr txBox="1"/>
          <p:nvPr/>
        </p:nvSpPr>
        <p:spPr>
          <a:xfrm>
            <a:off x="901616" y="4246880"/>
            <a:ext cx="2920576" cy="923330"/>
          </a:xfrm>
          <a:prstGeom prst="rect">
            <a:avLst/>
          </a:prstGeom>
          <a:noFill/>
        </p:spPr>
        <p:txBody>
          <a:bodyPr wrap="square" rtlCol="0">
            <a:spAutoFit/>
          </a:bodyPr>
          <a:lstStyle/>
          <a:p>
            <a:r>
              <a:rPr lang="en-US" b="1" dirty="0">
                <a:solidFill>
                  <a:srgbClr val="1F2C8F"/>
                </a:solidFill>
              </a:rPr>
              <a:t>CONTAINS 85 ATTRIBUTES WITH 9822 OBSERVATIONS</a:t>
            </a:r>
          </a:p>
        </p:txBody>
      </p:sp>
      <p:sp>
        <p:nvSpPr>
          <p:cNvPr id="24" name="TextBox 23">
            <a:extLst>
              <a:ext uri="{FF2B5EF4-FFF2-40B4-BE49-F238E27FC236}">
                <a16:creationId xmlns:a16="http://schemas.microsoft.com/office/drawing/2014/main" id="{CB020010-0EFA-6C67-B71B-1E9521E5DB6F}"/>
              </a:ext>
            </a:extLst>
          </p:cNvPr>
          <p:cNvSpPr txBox="1"/>
          <p:nvPr/>
        </p:nvSpPr>
        <p:spPr>
          <a:xfrm>
            <a:off x="4619199" y="4246880"/>
            <a:ext cx="2776760" cy="1477328"/>
          </a:xfrm>
          <a:prstGeom prst="rect">
            <a:avLst/>
          </a:prstGeom>
          <a:noFill/>
        </p:spPr>
        <p:txBody>
          <a:bodyPr wrap="square" rtlCol="0">
            <a:spAutoFit/>
          </a:bodyPr>
          <a:lstStyle/>
          <a:p>
            <a:r>
              <a:rPr lang="en-US" b="1" dirty="0">
                <a:solidFill>
                  <a:srgbClr val="1F2C8F"/>
                </a:solidFill>
              </a:rPr>
              <a:t>REMOVED VARIABLES WITH NEGLIGIBLE CORRELATED VALUES AND ENDED UP WITH 17 ATTRIBUTES</a:t>
            </a:r>
          </a:p>
        </p:txBody>
      </p:sp>
      <p:sp>
        <p:nvSpPr>
          <p:cNvPr id="25" name="TextBox 24">
            <a:extLst>
              <a:ext uri="{FF2B5EF4-FFF2-40B4-BE49-F238E27FC236}">
                <a16:creationId xmlns:a16="http://schemas.microsoft.com/office/drawing/2014/main" id="{F6C59DC7-1D84-28FE-E13F-B74D7754EA98}"/>
              </a:ext>
            </a:extLst>
          </p:cNvPr>
          <p:cNvSpPr txBox="1"/>
          <p:nvPr/>
        </p:nvSpPr>
        <p:spPr>
          <a:xfrm>
            <a:off x="8282617" y="4253131"/>
            <a:ext cx="2662751" cy="646331"/>
          </a:xfrm>
          <a:prstGeom prst="rect">
            <a:avLst/>
          </a:prstGeom>
          <a:noFill/>
        </p:spPr>
        <p:txBody>
          <a:bodyPr wrap="square" rtlCol="0">
            <a:spAutoFit/>
          </a:bodyPr>
          <a:lstStyle/>
          <a:p>
            <a:r>
              <a:rPr lang="en-US" b="1" dirty="0">
                <a:solidFill>
                  <a:srgbClr val="1F2C8F"/>
                </a:solidFill>
              </a:rPr>
              <a:t>UNIQUE VARIABLE “CARAVAN POLICY”</a:t>
            </a:r>
          </a:p>
        </p:txBody>
      </p:sp>
      <p:sp>
        <p:nvSpPr>
          <p:cNvPr id="27" name="Oval 26">
            <a:extLst>
              <a:ext uri="{FF2B5EF4-FFF2-40B4-BE49-F238E27FC236}">
                <a16:creationId xmlns:a16="http://schemas.microsoft.com/office/drawing/2014/main" id="{0DD6053B-821E-6D0C-F851-E5B62657801C}"/>
              </a:ext>
            </a:extLst>
          </p:cNvPr>
          <p:cNvSpPr/>
          <p:nvPr/>
        </p:nvSpPr>
        <p:spPr>
          <a:xfrm>
            <a:off x="1699521" y="2062480"/>
            <a:ext cx="1097280" cy="1097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05A3F7A-88A3-EB26-24E3-6AD1F5911D43}"/>
              </a:ext>
            </a:extLst>
          </p:cNvPr>
          <p:cNvSpPr/>
          <p:nvPr/>
        </p:nvSpPr>
        <p:spPr>
          <a:xfrm>
            <a:off x="9115060" y="2054271"/>
            <a:ext cx="1097280" cy="1097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BABA05-985A-B44B-2570-D91601EFED39}"/>
              </a:ext>
            </a:extLst>
          </p:cNvPr>
          <p:cNvSpPr/>
          <p:nvPr/>
        </p:nvSpPr>
        <p:spPr>
          <a:xfrm>
            <a:off x="5458939" y="2116328"/>
            <a:ext cx="1097280" cy="1097280"/>
          </a:xfrm>
          <a:prstGeom prst="ellipse">
            <a:avLst/>
          </a:prstGeom>
          <a:solidFill>
            <a:srgbClr val="AAC3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93900D10-75C2-01C4-A529-94556AE5B63D}"/>
              </a:ext>
            </a:extLst>
          </p:cNvPr>
          <p:cNvPicPr>
            <a:picLocks noChangeAspect="1"/>
          </p:cNvPicPr>
          <p:nvPr/>
        </p:nvPicPr>
        <p:blipFill>
          <a:blip r:embed="rId2"/>
          <a:stretch>
            <a:fillRect/>
          </a:stretch>
        </p:blipFill>
        <p:spPr>
          <a:xfrm>
            <a:off x="1915762" y="2227072"/>
            <a:ext cx="768096" cy="768096"/>
          </a:xfrm>
          <a:prstGeom prst="rect">
            <a:avLst/>
          </a:prstGeom>
        </p:spPr>
      </p:pic>
      <p:pic>
        <p:nvPicPr>
          <p:cNvPr id="33" name="Picture 32" descr="Icon&#10;&#10;Description automatically generated">
            <a:extLst>
              <a:ext uri="{FF2B5EF4-FFF2-40B4-BE49-F238E27FC236}">
                <a16:creationId xmlns:a16="http://schemas.microsoft.com/office/drawing/2014/main" id="{D934B233-FCAC-14EB-9D9A-4E0F3C8A8A57}"/>
              </a:ext>
            </a:extLst>
          </p:cNvPr>
          <p:cNvPicPr>
            <a:picLocks noChangeAspect="1"/>
          </p:cNvPicPr>
          <p:nvPr/>
        </p:nvPicPr>
        <p:blipFill>
          <a:blip r:embed="rId3"/>
          <a:stretch>
            <a:fillRect/>
          </a:stretch>
        </p:blipFill>
        <p:spPr>
          <a:xfrm>
            <a:off x="5614504" y="2279823"/>
            <a:ext cx="797916" cy="797916"/>
          </a:xfrm>
          <a:prstGeom prst="rect">
            <a:avLst/>
          </a:prstGeom>
        </p:spPr>
      </p:pic>
      <p:pic>
        <p:nvPicPr>
          <p:cNvPr id="35" name="Picture 34" descr="Icon&#10;&#10;Description automatically generated">
            <a:extLst>
              <a:ext uri="{FF2B5EF4-FFF2-40B4-BE49-F238E27FC236}">
                <a16:creationId xmlns:a16="http://schemas.microsoft.com/office/drawing/2014/main" id="{1E4A33C2-B76E-611B-6592-580506861FFA}"/>
              </a:ext>
            </a:extLst>
          </p:cNvPr>
          <p:cNvPicPr>
            <a:picLocks noChangeAspect="1"/>
          </p:cNvPicPr>
          <p:nvPr/>
        </p:nvPicPr>
        <p:blipFill>
          <a:blip r:embed="rId4"/>
          <a:stretch>
            <a:fillRect/>
          </a:stretch>
        </p:blipFill>
        <p:spPr>
          <a:xfrm>
            <a:off x="9249832" y="2167433"/>
            <a:ext cx="827735" cy="827735"/>
          </a:xfrm>
          <a:prstGeom prst="rect">
            <a:avLst/>
          </a:prstGeom>
        </p:spPr>
      </p:pic>
    </p:spTree>
    <p:extLst>
      <p:ext uri="{BB962C8B-B14F-4D97-AF65-F5344CB8AC3E}">
        <p14:creationId xmlns:p14="http://schemas.microsoft.com/office/powerpoint/2010/main" val="32311242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DATA PROCESSING</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r>
              <a:rPr lang="en-US" dirty="0"/>
              <a:t>IMPORTING</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SAMPLING</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r>
              <a:rPr lang="en-US" dirty="0"/>
              <a:t>TRAINING</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r>
              <a:rPr lang="en-US" dirty="0"/>
              <a:t>MODELING</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r>
              <a:rPr lang="en-US" dirty="0"/>
              <a:t>PREDICTING</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buFont typeface="Arial" panose="020B0604020202020204" pitchFamily="34" charset="0"/>
              <a:buChar char="•"/>
            </a:pPr>
            <a:r>
              <a:rPr lang="en-US" sz="1600" dirty="0"/>
              <a:t>Import all required libraries and load the dataset.</a:t>
            </a:r>
          </a:p>
          <a:p>
            <a:pPr lvl="0">
              <a:buFont typeface="Arial" panose="020B0604020202020204" pitchFamily="34" charset="0"/>
              <a:buChar char="•"/>
            </a:pPr>
            <a:r>
              <a:rPr lang="en-US" sz="1600" dirty="0"/>
              <a:t>Clean the data and prepare it for analysis.</a:t>
            </a:r>
          </a:p>
          <a:p>
            <a:pPr lvl="0">
              <a:buFont typeface="Arial" panose="020B0604020202020204" pitchFamily="34" charset="0"/>
              <a:buChar char="•"/>
            </a:pPr>
            <a:endParaRPr lang="en-US" sz="1600" dirty="0"/>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sz="1600" dirty="0"/>
              <a:t>Address</a:t>
            </a:r>
            <a:r>
              <a:rPr lang="en-US" sz="1600" baseline="0" dirty="0"/>
              <a:t> the data imbalance using the over-sampling or under-sampling techniques</a:t>
            </a:r>
            <a:endParaRPr lang="en-US" sz="1600" dirty="0"/>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sz="1600" dirty="0"/>
              <a:t>Train</a:t>
            </a:r>
            <a:r>
              <a:rPr lang="en-US" sz="1600" baseline="0" dirty="0"/>
              <a:t> the dataset by splitting into a </a:t>
            </a:r>
            <a:r>
              <a:rPr lang="en-US" sz="1600" dirty="0"/>
              <a:t>80</a:t>
            </a:r>
            <a:r>
              <a:rPr lang="en-US" sz="1600" baseline="0" dirty="0"/>
              <a:t>/20 split.</a:t>
            </a:r>
          </a:p>
          <a:p>
            <a:pPr lvl="0"/>
            <a:r>
              <a:rPr lang="en-US" sz="1600" dirty="0"/>
              <a:t>8</a:t>
            </a:r>
            <a:r>
              <a:rPr lang="en-US" sz="1600" baseline="0" dirty="0"/>
              <a:t>0% of the data is used for training the model and 20% is for testing the model.</a:t>
            </a:r>
          </a:p>
          <a:p>
            <a:pPr lvl="0"/>
            <a:endParaRPr lang="en-US" sz="2400" dirty="0"/>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a:xfrm>
            <a:off x="7332057" y="4745736"/>
            <a:ext cx="1993392" cy="1482536"/>
          </a:xfrm>
        </p:spPr>
        <p:txBody>
          <a:bodyPr/>
          <a:lstStyle/>
          <a:p>
            <a:pPr lvl="0"/>
            <a:r>
              <a:rPr lang="en-US" sz="1600" dirty="0"/>
              <a:t> K-NN</a:t>
            </a:r>
          </a:p>
          <a:p>
            <a:pPr lvl="0"/>
            <a:r>
              <a:rPr lang="en-US" sz="1600" dirty="0"/>
              <a:t>Decision Tree</a:t>
            </a:r>
          </a:p>
          <a:p>
            <a:pPr lvl="0"/>
            <a:r>
              <a:rPr lang="en-US" sz="1600" dirty="0"/>
              <a:t>Random Forest</a:t>
            </a:r>
          </a:p>
          <a:p>
            <a:pPr lvl="0"/>
            <a:r>
              <a:rPr lang="en-US" sz="1600" dirty="0"/>
              <a:t>Gradient Boosting</a:t>
            </a:r>
          </a:p>
          <a:p>
            <a:pPr lvl="0"/>
            <a:r>
              <a:rPr lang="en-US" sz="1600" dirty="0"/>
              <a:t> XGBoost</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a:xfrm>
            <a:off x="9547629" y="4745736"/>
            <a:ext cx="1993392" cy="1655064"/>
          </a:xfrm>
        </p:spPr>
        <p:txBody>
          <a:bodyPr/>
          <a:lstStyle/>
          <a:p>
            <a:pPr lvl="0"/>
            <a:r>
              <a:rPr lang="en-US" sz="1600" baseline="0" dirty="0"/>
              <a:t>Finding out the that best fit model and predicting the users interested in Caravan Insurance policy</a:t>
            </a:r>
            <a:endParaRPr lang="en-US" sz="1600" dirty="0"/>
          </a:p>
        </p:txBody>
      </p:sp>
    </p:spTree>
    <p:extLst>
      <p:ext uri="{BB962C8B-B14F-4D97-AF65-F5344CB8AC3E}">
        <p14:creationId xmlns:p14="http://schemas.microsoft.com/office/powerpoint/2010/main" val="250288794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948907"/>
            <a:ext cx="6766560" cy="715992"/>
          </a:xfrm>
        </p:spPr>
        <p:txBody>
          <a:bodyPr/>
          <a:lstStyle/>
          <a:p>
            <a:r>
              <a:rPr lang="en-US" dirty="0"/>
              <a:t>DATA ANALYSIS</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TEAM SUPREME</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966158" y="1664899"/>
            <a:ext cx="7763773" cy="4968814"/>
          </a:xfrm>
        </p:spPr>
        <p:txBody>
          <a:bodyPr/>
          <a:lstStyle/>
          <a:p>
            <a:pPr algn="l">
              <a:buFont typeface="+mj-lt"/>
              <a:buAutoNum type="arabicPeriod"/>
            </a:pPr>
            <a:r>
              <a:rPr lang="en-US" sz="2000" b="0" i="0" dirty="0">
                <a:solidFill>
                  <a:schemeClr val="accent6">
                    <a:lumMod val="75000"/>
                  </a:schemeClr>
                </a:solidFill>
                <a:effectLst/>
              </a:rPr>
              <a:t>Customers who purchase more fire policies tend to contribute more towards buying caravan insurance</a:t>
            </a:r>
          </a:p>
          <a:p>
            <a:pPr algn="l">
              <a:buFont typeface="+mj-lt"/>
              <a:buAutoNum type="arabicPeriod"/>
            </a:pPr>
            <a:endParaRPr lang="en-US" sz="2000" b="0" i="0" dirty="0">
              <a:solidFill>
                <a:schemeClr val="accent6">
                  <a:lumMod val="75000"/>
                </a:schemeClr>
              </a:solidFill>
              <a:effectLst/>
            </a:endParaRPr>
          </a:p>
          <a:p>
            <a:pPr algn="l">
              <a:buFont typeface="+mj-lt"/>
              <a:buAutoNum type="arabicPeriod"/>
            </a:pPr>
            <a:r>
              <a:rPr lang="en-US" sz="2000" b="0" i="0" dirty="0">
                <a:solidFill>
                  <a:schemeClr val="accent6">
                    <a:lumMod val="75000"/>
                  </a:schemeClr>
                </a:solidFill>
                <a:effectLst/>
              </a:rPr>
              <a:t>Customers whose avg no of houses is less than 2 tend to contribute more towards buying caravan insurance</a:t>
            </a:r>
          </a:p>
          <a:p>
            <a:pPr algn="l">
              <a:buFont typeface="+mj-lt"/>
              <a:buAutoNum type="arabicPeriod"/>
            </a:pPr>
            <a:endParaRPr lang="en-US" sz="2000" b="0" i="0" dirty="0">
              <a:solidFill>
                <a:schemeClr val="accent6">
                  <a:lumMod val="75000"/>
                </a:schemeClr>
              </a:solidFill>
              <a:effectLst/>
            </a:endParaRPr>
          </a:p>
          <a:p>
            <a:pPr algn="l">
              <a:buFont typeface="+mj-lt"/>
              <a:buAutoNum type="arabicPeriod"/>
            </a:pPr>
            <a:r>
              <a:rPr lang="en-US" sz="2000" b="0" i="0" dirty="0">
                <a:solidFill>
                  <a:schemeClr val="accent6">
                    <a:lumMod val="75000"/>
                  </a:schemeClr>
                </a:solidFill>
                <a:effectLst/>
              </a:rPr>
              <a:t>Customers whose income is less than 30,000$ and live in rented house tend to contribute more towards buying caravan insurance.</a:t>
            </a:r>
          </a:p>
          <a:p>
            <a:pPr algn="l">
              <a:buFont typeface="+mj-lt"/>
              <a:buAutoNum type="arabicPeriod"/>
            </a:pPr>
            <a:endParaRPr lang="en-US" sz="2000" b="0" i="0" dirty="0">
              <a:solidFill>
                <a:schemeClr val="accent6">
                  <a:lumMod val="75000"/>
                </a:schemeClr>
              </a:solidFill>
              <a:effectLst/>
            </a:endParaRPr>
          </a:p>
          <a:p>
            <a:pPr algn="l">
              <a:buFont typeface="+mj-lt"/>
              <a:buAutoNum type="arabicPeriod"/>
            </a:pPr>
            <a:r>
              <a:rPr lang="en-US" sz="2000" b="0" i="0" dirty="0">
                <a:solidFill>
                  <a:schemeClr val="accent6">
                    <a:lumMod val="75000"/>
                  </a:schemeClr>
                </a:solidFill>
                <a:effectLst/>
              </a:rPr>
              <a:t>Customers who purchased more no of car policies tend to contribute more towards buying caravan insurance</a:t>
            </a:r>
          </a:p>
          <a:p>
            <a:pPr marL="342900" indent="-342900">
              <a:buFont typeface="Arial" panose="020B0604020202020204" pitchFamily="34" charset="0"/>
              <a:buChar char="•"/>
            </a:pPr>
            <a:endParaRPr lang="en-US" sz="2000" b="1" i="0" dirty="0">
              <a:solidFill>
                <a:schemeClr val="tx1"/>
              </a:solidFill>
              <a:effectLst/>
            </a:endParaRPr>
          </a:p>
        </p:txBody>
      </p:sp>
    </p:spTree>
    <p:extLst>
      <p:ext uri="{BB962C8B-B14F-4D97-AF65-F5344CB8AC3E}">
        <p14:creationId xmlns:p14="http://schemas.microsoft.com/office/powerpoint/2010/main" val="9481817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673BD81-B15E-A407-5D89-5A4A3E7B4F77}"/>
              </a:ext>
            </a:extLst>
          </p:cNvPr>
          <p:cNvSpPr>
            <a:spLocks noGrp="1"/>
          </p:cNvSpPr>
          <p:nvPr>
            <p:ph type="title"/>
          </p:nvPr>
        </p:nvSpPr>
        <p:spPr>
          <a:xfrm>
            <a:off x="758952" y="1216152"/>
            <a:ext cx="10671048" cy="768096"/>
          </a:xfrm>
        </p:spPr>
        <p:txBody>
          <a:bodyPr anchor="t">
            <a:normAutofit/>
          </a:bodyPr>
          <a:lstStyle/>
          <a:p>
            <a:r>
              <a:rPr lang="en-US" kern="1200"/>
              <a:t>FINAL PREDICTORS </a:t>
            </a:r>
            <a:endParaRPr lang="en-US" dirty="0"/>
          </a:p>
        </p:txBody>
      </p:sp>
      <p:sp>
        <p:nvSpPr>
          <p:cNvPr id="30" name="Footer Placeholder 3">
            <a:extLst>
              <a:ext uri="{FF2B5EF4-FFF2-40B4-BE49-F238E27FC236}">
                <a16:creationId xmlns:a16="http://schemas.microsoft.com/office/drawing/2014/main" id="{6957A7A0-99EB-0226-FF7B-05639BAA5D4D}"/>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dirty="0"/>
              <a:t>TEAM SUPREME</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16</a:t>
            </a:fld>
            <a:endParaRPr lang="en-US"/>
          </a:p>
        </p:txBody>
      </p:sp>
      <p:graphicFrame>
        <p:nvGraphicFramePr>
          <p:cNvPr id="2" name="Content Placeholder 30">
            <a:extLst>
              <a:ext uri="{FF2B5EF4-FFF2-40B4-BE49-F238E27FC236}">
                <a16:creationId xmlns:a16="http://schemas.microsoft.com/office/drawing/2014/main" id="{62AD0B30-A908-20C8-9861-F2CDE13E0868}"/>
              </a:ext>
            </a:extLst>
          </p:cNvPr>
          <p:cNvGraphicFramePr>
            <a:graphicFrameLocks/>
          </p:cNvGraphicFramePr>
          <p:nvPr>
            <p:extLst>
              <p:ext uri="{D42A27DB-BD31-4B8C-83A1-F6EECF244321}">
                <p14:modId xmlns:p14="http://schemas.microsoft.com/office/powerpoint/2010/main" val="2372058555"/>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10926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673BD81-B15E-A407-5D89-5A4A3E7B4F77}"/>
              </a:ext>
            </a:extLst>
          </p:cNvPr>
          <p:cNvSpPr>
            <a:spLocks noGrp="1"/>
          </p:cNvSpPr>
          <p:nvPr>
            <p:ph type="title"/>
          </p:nvPr>
        </p:nvSpPr>
        <p:spPr>
          <a:xfrm>
            <a:off x="758952" y="862642"/>
            <a:ext cx="10671048" cy="819509"/>
          </a:xfrm>
        </p:spPr>
        <p:txBody>
          <a:bodyPr anchor="t">
            <a:normAutofit/>
          </a:bodyPr>
          <a:lstStyle/>
          <a:p>
            <a:r>
              <a:rPr lang="en-US" dirty="0"/>
              <a:t>Predicted OUTPUTS</a:t>
            </a:r>
          </a:p>
        </p:txBody>
      </p:sp>
      <p:pic>
        <p:nvPicPr>
          <p:cNvPr id="4" name="Picture 3">
            <a:extLst>
              <a:ext uri="{FF2B5EF4-FFF2-40B4-BE49-F238E27FC236}">
                <a16:creationId xmlns:a16="http://schemas.microsoft.com/office/drawing/2014/main" id="{E4D61382-53CA-041D-AE84-BDC8AC688E8A}"/>
              </a:ext>
            </a:extLst>
          </p:cNvPr>
          <p:cNvPicPr>
            <a:picLocks noChangeAspect="1"/>
          </p:cNvPicPr>
          <p:nvPr/>
        </p:nvPicPr>
        <p:blipFill>
          <a:blip r:embed="rId2"/>
          <a:stretch>
            <a:fillRect/>
          </a:stretch>
        </p:blipFill>
        <p:spPr>
          <a:xfrm>
            <a:off x="1794294" y="1830526"/>
            <a:ext cx="8428008" cy="4880825"/>
          </a:xfrm>
          <a:prstGeom prst="rect">
            <a:avLst/>
          </a:prstGeom>
          <a:noFill/>
        </p:spPr>
      </p:pic>
      <p:sp>
        <p:nvSpPr>
          <p:cNvPr id="30" name="Footer Placeholder 3">
            <a:extLst>
              <a:ext uri="{FF2B5EF4-FFF2-40B4-BE49-F238E27FC236}">
                <a16:creationId xmlns:a16="http://schemas.microsoft.com/office/drawing/2014/main" id="{6957A7A0-99EB-0226-FF7B-05639BAA5D4D}"/>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dirty="0"/>
              <a:t>TEAM SUPREME</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17</a:t>
            </a:fld>
            <a:endParaRPr lang="en-US"/>
          </a:p>
        </p:txBody>
      </p:sp>
    </p:spTree>
    <p:extLst>
      <p:ext uri="{BB962C8B-B14F-4D97-AF65-F5344CB8AC3E}">
        <p14:creationId xmlns:p14="http://schemas.microsoft.com/office/powerpoint/2010/main" val="376081081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948907"/>
            <a:ext cx="6766560" cy="715992"/>
          </a:xfrm>
        </p:spPr>
        <p:txBody>
          <a:bodyPr/>
          <a:lstStyle/>
          <a:p>
            <a:r>
              <a:rPr lang="en-US" dirty="0"/>
              <a:t>Conclusion</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TEAM SUPREME</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966158" y="1664899"/>
            <a:ext cx="7763773" cy="4968814"/>
          </a:xfrm>
        </p:spPr>
        <p:txBody>
          <a:bodyPr/>
          <a:lstStyle/>
          <a:p>
            <a:pPr marL="342900" indent="-342900">
              <a:buFont typeface="Arial" panose="020B0604020202020204" pitchFamily="34" charset="0"/>
              <a:buChar char="•"/>
            </a:pPr>
            <a:r>
              <a:rPr lang="en-US" sz="2000" b="1" i="0" dirty="0">
                <a:solidFill>
                  <a:schemeClr val="accent6">
                    <a:lumMod val="75000"/>
                  </a:schemeClr>
                </a:solidFill>
                <a:effectLst/>
              </a:rPr>
              <a:t>Designed multiple models based on available data to identify potential customers.</a:t>
            </a:r>
          </a:p>
          <a:p>
            <a:endParaRPr lang="en-US" sz="2000" b="1" i="0" dirty="0">
              <a:solidFill>
                <a:schemeClr val="accent6">
                  <a:lumMod val="75000"/>
                </a:schemeClr>
              </a:solidFill>
              <a:effectLst/>
            </a:endParaRPr>
          </a:p>
          <a:p>
            <a:pPr marL="342900" indent="-342900">
              <a:buFont typeface="Arial" panose="020B0604020202020204" pitchFamily="34" charset="0"/>
              <a:buChar char="•"/>
            </a:pPr>
            <a:r>
              <a:rPr lang="en-US" sz="2000" b="1" i="0" dirty="0">
                <a:solidFill>
                  <a:schemeClr val="accent6">
                    <a:lumMod val="75000"/>
                  </a:schemeClr>
                </a:solidFill>
                <a:effectLst/>
              </a:rPr>
              <a:t>The models are optimized for recall</a:t>
            </a:r>
            <a:r>
              <a:rPr lang="en-US" sz="2000" b="1" dirty="0">
                <a:solidFill>
                  <a:schemeClr val="accent6">
                    <a:lumMod val="75000"/>
                  </a:schemeClr>
                </a:solidFill>
              </a:rPr>
              <a:t> score to reduce false negatives, thereby reducing the possibility of large losses to the insurance firms.</a:t>
            </a:r>
          </a:p>
          <a:p>
            <a:pPr marL="342900" indent="-342900">
              <a:buFont typeface="Arial" panose="020B0604020202020204" pitchFamily="34" charset="0"/>
              <a:buChar char="•"/>
            </a:pPr>
            <a:endParaRPr lang="en-US" sz="2000" b="1" dirty="0">
              <a:solidFill>
                <a:schemeClr val="accent6">
                  <a:lumMod val="75000"/>
                </a:schemeClr>
              </a:solidFill>
            </a:endParaRPr>
          </a:p>
          <a:p>
            <a:pPr marL="342900" indent="-342900">
              <a:buFont typeface="Arial" panose="020B0604020202020204" pitchFamily="34" charset="0"/>
              <a:buChar char="•"/>
            </a:pPr>
            <a:r>
              <a:rPr lang="en-US" sz="2000" b="1" dirty="0">
                <a:solidFill>
                  <a:schemeClr val="accent6">
                    <a:lumMod val="75000"/>
                  </a:schemeClr>
                </a:solidFill>
              </a:rPr>
              <a:t>Naive Bayes model provided best solution by predicting 222 customers, helping Insurance companies to target set of customers thereby  reducing the marketing costs.</a:t>
            </a:r>
          </a:p>
          <a:p>
            <a:pPr marL="342900" indent="-342900">
              <a:buFont typeface="Arial" panose="020B0604020202020204" pitchFamily="34" charset="0"/>
              <a:buChar char="•"/>
            </a:pPr>
            <a:endParaRPr lang="en-US" sz="2000" b="1" dirty="0">
              <a:solidFill>
                <a:schemeClr val="tx1"/>
              </a:solidFill>
            </a:endParaRPr>
          </a:p>
          <a:p>
            <a:endParaRPr lang="en-US" sz="2000" b="1" dirty="0">
              <a:solidFill>
                <a:schemeClr val="tx1"/>
              </a:solidFill>
            </a:endParaRPr>
          </a:p>
          <a:p>
            <a:pPr marL="342900" indent="-342900">
              <a:buFont typeface="Arial" panose="020B0604020202020204" pitchFamily="34" charset="0"/>
              <a:buChar char="•"/>
            </a:pPr>
            <a:endParaRPr lang="en-US" sz="2000" b="1" i="0" dirty="0">
              <a:solidFill>
                <a:schemeClr val="tx1"/>
              </a:solidFill>
              <a:effectLst/>
            </a:endParaRPr>
          </a:p>
        </p:txBody>
      </p:sp>
    </p:spTree>
    <p:extLst>
      <p:ext uri="{BB962C8B-B14F-4D97-AF65-F5344CB8AC3E}">
        <p14:creationId xmlns:p14="http://schemas.microsoft.com/office/powerpoint/2010/main" val="423193734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758952" y="1216152"/>
            <a:ext cx="10671048" cy="768096"/>
          </a:xfrm>
        </p:spPr>
        <p:txBody>
          <a:bodyPr anchor="t">
            <a:normAutofit/>
          </a:bodyPr>
          <a:lstStyle/>
          <a:p>
            <a:r>
              <a:rPr lang="en-US" b="1"/>
              <a:t>scope FOR THE FUTURE</a:t>
            </a:r>
          </a:p>
        </p:txBody>
      </p:sp>
      <p:pic>
        <p:nvPicPr>
          <p:cNvPr id="4" name="Picture 3" descr="Close up of binoculars on a table looking at sunset">
            <a:extLst>
              <a:ext uri="{FF2B5EF4-FFF2-40B4-BE49-F238E27FC236}">
                <a16:creationId xmlns:a16="http://schemas.microsoft.com/office/drawing/2014/main" id="{37126223-0F35-A02E-8D34-7CFE74BF9471}"/>
              </a:ext>
            </a:extLst>
          </p:cNvPr>
          <p:cNvPicPr>
            <a:picLocks noChangeAspect="1"/>
          </p:cNvPicPr>
          <p:nvPr/>
        </p:nvPicPr>
        <p:blipFill rotWithShape="1">
          <a:blip r:embed="rId2"/>
          <a:srcRect t="18884" r="1" b="21363"/>
          <a:stretch/>
        </p:blipFill>
        <p:spPr>
          <a:xfrm>
            <a:off x="539496" y="2103120"/>
            <a:ext cx="11119104" cy="4434840"/>
          </a:xfrm>
          <a:prstGeom prst="rect">
            <a:avLst/>
          </a:prstGeom>
          <a:noFill/>
        </p:spPr>
      </p:pic>
      <p:sp>
        <p:nvSpPr>
          <p:cNvPr id="8" name="Footer Placeholder 3">
            <a:extLst>
              <a:ext uri="{FF2B5EF4-FFF2-40B4-BE49-F238E27FC236}">
                <a16:creationId xmlns:a16="http://schemas.microsoft.com/office/drawing/2014/main" id="{13F959DA-8BBB-18F0-A07B-9689385B6CEE}"/>
              </a:ext>
            </a:extLst>
          </p:cNvPr>
          <p:cNvSpPr>
            <a:spLocks noGrp="1"/>
          </p:cNvSpPr>
          <p:nvPr>
            <p:ph type="ftr" sz="quarter" idx="11"/>
          </p:nvPr>
        </p:nvSpPr>
        <p:spPr>
          <a:xfrm>
            <a:off x="621792" y="457200"/>
            <a:ext cx="3200400" cy="274320"/>
          </a:xfrm>
        </p:spPr>
        <p:txBody>
          <a:bodyPr/>
          <a:lstStyle/>
          <a:p>
            <a:pPr>
              <a:spcAft>
                <a:spcPts val="600"/>
              </a:spcAft>
            </a:pPr>
            <a:r>
              <a:rPr lang="en-US" dirty="0"/>
              <a:t>TEAM SUPREME</a:t>
            </a:r>
          </a:p>
        </p:txBody>
      </p:sp>
      <p:sp>
        <p:nvSpPr>
          <p:cNvPr id="10" name="Slide Number Placeholder 4">
            <a:extLst>
              <a:ext uri="{FF2B5EF4-FFF2-40B4-BE49-F238E27FC236}">
                <a16:creationId xmlns:a16="http://schemas.microsoft.com/office/drawing/2014/main" id="{287995D4-B9A4-608C-69D3-045ED60F136B}"/>
              </a:ext>
            </a:extLst>
          </p:cNvPr>
          <p:cNvSpPr>
            <a:spLocks noGrp="1"/>
          </p:cNvSpPr>
          <p:nvPr>
            <p:ph type="sldNum" sz="quarter" idx="12"/>
          </p:nvPr>
        </p:nvSpPr>
        <p:spPr>
          <a:xfrm>
            <a:off x="10945368" y="457200"/>
            <a:ext cx="987552" cy="274320"/>
          </a:xfrm>
        </p:spPr>
        <p:txBody>
          <a:bodyPr/>
          <a:lstStyle/>
          <a:p>
            <a:pPr>
              <a:spcAft>
                <a:spcPts val="600"/>
              </a:spcAft>
            </a:pPr>
            <a:fld id="{48F63A3B-78C7-47BE-AE5E-E10140E04643}" type="slidenum">
              <a:rPr lang="en-US" dirty="0"/>
              <a:pPr>
                <a:spcAft>
                  <a:spcPts val="600"/>
                </a:spcAft>
              </a:pPr>
              <a:t>19</a:t>
            </a:fld>
            <a:endParaRPr lang="en-US"/>
          </a:p>
        </p:txBody>
      </p:sp>
    </p:spTree>
    <p:extLst>
      <p:ext uri="{BB962C8B-B14F-4D97-AF65-F5344CB8AC3E}">
        <p14:creationId xmlns:p14="http://schemas.microsoft.com/office/powerpoint/2010/main" val="123543015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539496"/>
            <a:ext cx="10671048" cy="768096"/>
          </a:xfrm>
        </p:spPr>
        <p:txBody>
          <a:bodyPr anchor="t">
            <a:normAutofit/>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Team Supreme</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2</a:t>
            </a:fld>
            <a:endParaRPr lang="en-US"/>
          </a:p>
        </p:txBody>
      </p:sp>
      <p:pic>
        <p:nvPicPr>
          <p:cNvPr id="41" name="Picture 40" descr="Icon&#10;&#10;Description automatically generated">
            <a:extLst>
              <a:ext uri="{FF2B5EF4-FFF2-40B4-BE49-F238E27FC236}">
                <a16:creationId xmlns:a16="http://schemas.microsoft.com/office/drawing/2014/main" id="{A0D301EB-9FF8-17A9-9BB8-B92C9230F817}"/>
              </a:ext>
            </a:extLst>
          </p:cNvPr>
          <p:cNvPicPr>
            <a:picLocks noChangeAspect="1"/>
          </p:cNvPicPr>
          <p:nvPr/>
        </p:nvPicPr>
        <p:blipFill>
          <a:blip r:embed="rId2"/>
          <a:stretch>
            <a:fillRect/>
          </a:stretch>
        </p:blipFill>
        <p:spPr>
          <a:xfrm>
            <a:off x="2624328" y="1389888"/>
            <a:ext cx="1828800" cy="1828800"/>
          </a:xfrm>
          <a:prstGeom prst="rect">
            <a:avLst/>
          </a:prstGeom>
          <a:noFill/>
          <a:ln>
            <a:noFill/>
          </a:ln>
        </p:spPr>
      </p:pic>
      <p:sp>
        <p:nvSpPr>
          <p:cNvPr id="79" name="Text Placeholder 5">
            <a:extLst>
              <a:ext uri="{FF2B5EF4-FFF2-40B4-BE49-F238E27FC236}">
                <a16:creationId xmlns:a16="http://schemas.microsoft.com/office/drawing/2014/main" id="{E16E6861-B3D9-BB8A-0EBD-2403BFFF3C38}"/>
              </a:ext>
            </a:extLst>
          </p:cNvPr>
          <p:cNvSpPr>
            <a:spLocks noGrp="1"/>
          </p:cNvSpPr>
          <p:nvPr>
            <p:ph type="body" sz="quarter" idx="14"/>
          </p:nvPr>
        </p:nvSpPr>
        <p:spPr>
          <a:xfrm>
            <a:off x="2523744" y="3035808"/>
            <a:ext cx="2029968" cy="694944"/>
          </a:xfrm>
        </p:spPr>
        <p:txBody>
          <a:bodyPr/>
          <a:lstStyle/>
          <a:p>
            <a:r>
              <a:rPr lang="en-US" dirty="0"/>
              <a:t>SAI </a:t>
            </a:r>
            <a:r>
              <a:rPr lang="en-US" dirty="0" err="1"/>
              <a:t>BHARADWAJa</a:t>
            </a:r>
            <a:endParaRPr lang="en-US" dirty="0"/>
          </a:p>
        </p:txBody>
      </p:sp>
      <p:pic>
        <p:nvPicPr>
          <p:cNvPr id="40" name="Picture 39" descr="Icon&#10;&#10;Description automatically generated">
            <a:extLst>
              <a:ext uri="{FF2B5EF4-FFF2-40B4-BE49-F238E27FC236}">
                <a16:creationId xmlns:a16="http://schemas.microsoft.com/office/drawing/2014/main" id="{64C137E4-9168-EC80-65FF-70113854A3E6}"/>
              </a:ext>
            </a:extLst>
          </p:cNvPr>
          <p:cNvPicPr>
            <a:picLocks noChangeAspect="1"/>
          </p:cNvPicPr>
          <p:nvPr/>
        </p:nvPicPr>
        <p:blipFill>
          <a:blip r:embed="rId2"/>
          <a:stretch>
            <a:fillRect/>
          </a:stretch>
        </p:blipFill>
        <p:spPr>
          <a:xfrm>
            <a:off x="2619768" y="4031335"/>
            <a:ext cx="1828800" cy="1828800"/>
          </a:xfrm>
          <a:prstGeom prst="rect">
            <a:avLst/>
          </a:prstGeom>
          <a:noFill/>
          <a:ln>
            <a:noFill/>
          </a:ln>
        </p:spPr>
      </p:pic>
      <p:sp>
        <p:nvSpPr>
          <p:cNvPr id="83" name="Text Placeholder 8">
            <a:extLst>
              <a:ext uri="{FF2B5EF4-FFF2-40B4-BE49-F238E27FC236}">
                <a16:creationId xmlns:a16="http://schemas.microsoft.com/office/drawing/2014/main" id="{A3F2064F-C515-C23E-24B3-62B8563D9605}"/>
              </a:ext>
            </a:extLst>
          </p:cNvPr>
          <p:cNvSpPr>
            <a:spLocks noGrp="1"/>
          </p:cNvSpPr>
          <p:nvPr>
            <p:ph type="body" sz="quarter" idx="29"/>
          </p:nvPr>
        </p:nvSpPr>
        <p:spPr>
          <a:xfrm>
            <a:off x="2519184" y="5677255"/>
            <a:ext cx="2029968" cy="694944"/>
          </a:xfrm>
        </p:spPr>
        <p:txBody>
          <a:bodyPr/>
          <a:lstStyle/>
          <a:p>
            <a:r>
              <a:rPr lang="en-US" dirty="0"/>
              <a:t>ASWITH</a:t>
            </a:r>
          </a:p>
        </p:txBody>
      </p:sp>
      <p:pic>
        <p:nvPicPr>
          <p:cNvPr id="39" name="Picture 38" descr="Icon&#10;&#10;Description automatically generated">
            <a:extLst>
              <a:ext uri="{FF2B5EF4-FFF2-40B4-BE49-F238E27FC236}">
                <a16:creationId xmlns:a16="http://schemas.microsoft.com/office/drawing/2014/main" id="{3F46D32D-10EB-E3C3-7569-ACBC381A4E10}"/>
              </a:ext>
            </a:extLst>
          </p:cNvPr>
          <p:cNvPicPr>
            <a:picLocks noChangeAspect="1"/>
          </p:cNvPicPr>
          <p:nvPr/>
        </p:nvPicPr>
        <p:blipFill>
          <a:blip r:embed="rId2"/>
          <a:stretch>
            <a:fillRect/>
          </a:stretch>
        </p:blipFill>
        <p:spPr>
          <a:xfrm>
            <a:off x="5181600" y="1389888"/>
            <a:ext cx="1828800" cy="1828800"/>
          </a:xfrm>
          <a:prstGeom prst="rect">
            <a:avLst/>
          </a:prstGeom>
          <a:noFill/>
          <a:ln>
            <a:noFill/>
          </a:ln>
        </p:spPr>
      </p:pic>
      <p:sp>
        <p:nvSpPr>
          <p:cNvPr id="87" name="Text Placeholder 11">
            <a:extLst>
              <a:ext uri="{FF2B5EF4-FFF2-40B4-BE49-F238E27FC236}">
                <a16:creationId xmlns:a16="http://schemas.microsoft.com/office/drawing/2014/main" id="{A0D638BF-C06B-EDC8-53A6-0313DE5089D5}"/>
              </a:ext>
            </a:extLst>
          </p:cNvPr>
          <p:cNvSpPr>
            <a:spLocks noGrp="1"/>
          </p:cNvSpPr>
          <p:nvPr>
            <p:ph type="body" sz="quarter" idx="16"/>
          </p:nvPr>
        </p:nvSpPr>
        <p:spPr>
          <a:xfrm>
            <a:off x="5081016" y="3035808"/>
            <a:ext cx="2029968" cy="694944"/>
          </a:xfrm>
        </p:spPr>
        <p:txBody>
          <a:bodyPr/>
          <a:lstStyle/>
          <a:p>
            <a:r>
              <a:rPr lang="en-US" dirty="0"/>
              <a:t>SRI RAM</a:t>
            </a:r>
          </a:p>
        </p:txBody>
      </p:sp>
      <p:pic>
        <p:nvPicPr>
          <p:cNvPr id="38" name="Picture 37" descr="Icon&#10;&#10;Description automatically generated">
            <a:extLst>
              <a:ext uri="{FF2B5EF4-FFF2-40B4-BE49-F238E27FC236}">
                <a16:creationId xmlns:a16="http://schemas.microsoft.com/office/drawing/2014/main" id="{DF886E1E-BE1B-9862-8C52-56B9CEFAAE51}"/>
              </a:ext>
            </a:extLst>
          </p:cNvPr>
          <p:cNvPicPr>
            <a:picLocks noChangeAspect="1"/>
          </p:cNvPicPr>
          <p:nvPr/>
        </p:nvPicPr>
        <p:blipFill>
          <a:blip r:embed="rId2"/>
          <a:stretch>
            <a:fillRect/>
          </a:stretch>
        </p:blipFill>
        <p:spPr>
          <a:xfrm>
            <a:off x="5181600" y="4043527"/>
            <a:ext cx="1828800" cy="1828800"/>
          </a:xfrm>
          <a:prstGeom prst="rect">
            <a:avLst/>
          </a:prstGeom>
          <a:noFill/>
          <a:ln>
            <a:noFill/>
          </a:ln>
        </p:spPr>
      </p:pic>
      <p:sp>
        <p:nvSpPr>
          <p:cNvPr id="91" name="Text Placeholder 14">
            <a:extLst>
              <a:ext uri="{FF2B5EF4-FFF2-40B4-BE49-F238E27FC236}">
                <a16:creationId xmlns:a16="http://schemas.microsoft.com/office/drawing/2014/main" id="{107EC82A-9047-9570-2466-CAD5FB948CCA}"/>
              </a:ext>
            </a:extLst>
          </p:cNvPr>
          <p:cNvSpPr>
            <a:spLocks noGrp="1"/>
          </p:cNvSpPr>
          <p:nvPr>
            <p:ph type="body" sz="quarter" idx="31"/>
          </p:nvPr>
        </p:nvSpPr>
        <p:spPr>
          <a:xfrm>
            <a:off x="5081016" y="5689447"/>
            <a:ext cx="2029968" cy="694944"/>
          </a:xfrm>
        </p:spPr>
        <p:txBody>
          <a:bodyPr/>
          <a:lstStyle/>
          <a:p>
            <a:r>
              <a:rPr lang="en-US" dirty="0"/>
              <a:t>REVaNTH</a:t>
            </a:r>
          </a:p>
        </p:txBody>
      </p:sp>
      <p:pic>
        <p:nvPicPr>
          <p:cNvPr id="37" name="Picture 36" descr="Icon&#10;&#10;Description automatically generated">
            <a:extLst>
              <a:ext uri="{FF2B5EF4-FFF2-40B4-BE49-F238E27FC236}">
                <a16:creationId xmlns:a16="http://schemas.microsoft.com/office/drawing/2014/main" id="{5DDD0DAF-03FE-1F33-319A-2DCD16CF41FA}"/>
              </a:ext>
            </a:extLst>
          </p:cNvPr>
          <p:cNvPicPr>
            <a:picLocks noChangeAspect="1"/>
          </p:cNvPicPr>
          <p:nvPr/>
        </p:nvPicPr>
        <p:blipFill>
          <a:blip r:embed="rId2"/>
          <a:stretch>
            <a:fillRect/>
          </a:stretch>
        </p:blipFill>
        <p:spPr>
          <a:xfrm>
            <a:off x="7738872" y="1389888"/>
            <a:ext cx="1828800" cy="1828800"/>
          </a:xfrm>
          <a:prstGeom prst="rect">
            <a:avLst/>
          </a:prstGeom>
          <a:noFill/>
          <a:ln>
            <a:noFill/>
          </a:ln>
        </p:spPr>
      </p:pic>
      <p:sp>
        <p:nvSpPr>
          <p:cNvPr id="95" name="Text Placeholder 17">
            <a:extLst>
              <a:ext uri="{FF2B5EF4-FFF2-40B4-BE49-F238E27FC236}">
                <a16:creationId xmlns:a16="http://schemas.microsoft.com/office/drawing/2014/main" id="{C7A512B6-EB81-8F0A-07B9-CA38209776F0}"/>
              </a:ext>
            </a:extLst>
          </p:cNvPr>
          <p:cNvSpPr>
            <a:spLocks noGrp="1"/>
          </p:cNvSpPr>
          <p:nvPr>
            <p:ph type="body" sz="quarter" idx="19"/>
          </p:nvPr>
        </p:nvSpPr>
        <p:spPr>
          <a:xfrm>
            <a:off x="7638288" y="3035808"/>
            <a:ext cx="2029968" cy="694944"/>
          </a:xfrm>
        </p:spPr>
        <p:txBody>
          <a:bodyPr/>
          <a:lstStyle/>
          <a:p>
            <a:r>
              <a:rPr lang="en-US" dirty="0"/>
              <a:t>YOGESH</a:t>
            </a:r>
          </a:p>
        </p:txBody>
      </p:sp>
      <p:pic>
        <p:nvPicPr>
          <p:cNvPr id="36" name="Picture 35" descr="Icon&#10;&#10;Description automatically generated">
            <a:extLst>
              <a:ext uri="{FF2B5EF4-FFF2-40B4-BE49-F238E27FC236}">
                <a16:creationId xmlns:a16="http://schemas.microsoft.com/office/drawing/2014/main" id="{6AC1C6C7-59B2-B2EE-6871-D2683386F26C}"/>
              </a:ext>
            </a:extLst>
          </p:cNvPr>
          <p:cNvPicPr>
            <a:picLocks noChangeAspect="1"/>
          </p:cNvPicPr>
          <p:nvPr/>
        </p:nvPicPr>
        <p:blipFill>
          <a:blip r:embed="rId2"/>
          <a:stretch>
            <a:fillRect/>
          </a:stretch>
        </p:blipFill>
        <p:spPr>
          <a:xfrm>
            <a:off x="7794369" y="4031335"/>
            <a:ext cx="1828800" cy="1828800"/>
          </a:xfrm>
          <a:prstGeom prst="rect">
            <a:avLst/>
          </a:prstGeom>
          <a:noFill/>
          <a:ln>
            <a:noFill/>
          </a:ln>
        </p:spPr>
      </p:pic>
      <p:sp>
        <p:nvSpPr>
          <p:cNvPr id="105" name="Text Placeholder 23">
            <a:extLst>
              <a:ext uri="{FF2B5EF4-FFF2-40B4-BE49-F238E27FC236}">
                <a16:creationId xmlns:a16="http://schemas.microsoft.com/office/drawing/2014/main" id="{B145C754-71D0-71A6-24AC-4FF94377B07B}"/>
              </a:ext>
            </a:extLst>
          </p:cNvPr>
          <p:cNvSpPr>
            <a:spLocks noGrp="1"/>
          </p:cNvSpPr>
          <p:nvPr>
            <p:ph type="body" sz="quarter" idx="22"/>
          </p:nvPr>
        </p:nvSpPr>
        <p:spPr>
          <a:xfrm>
            <a:off x="7693785" y="5677255"/>
            <a:ext cx="2029968" cy="694944"/>
          </a:xfrm>
        </p:spPr>
        <p:txBody>
          <a:bodyPr/>
          <a:lstStyle/>
          <a:p>
            <a:r>
              <a:rPr lang="en-US" dirty="0"/>
              <a:t>TARUN</a:t>
            </a:r>
          </a:p>
        </p:txBody>
      </p:sp>
    </p:spTree>
    <p:extLst>
      <p:ext uri="{BB962C8B-B14F-4D97-AF65-F5344CB8AC3E}">
        <p14:creationId xmlns:p14="http://schemas.microsoft.com/office/powerpoint/2010/main" val="201193018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673BD81-B15E-A407-5D89-5A4A3E7B4F77}"/>
              </a:ext>
            </a:extLst>
          </p:cNvPr>
          <p:cNvSpPr>
            <a:spLocks noGrp="1"/>
          </p:cNvSpPr>
          <p:nvPr>
            <p:ph type="title"/>
          </p:nvPr>
        </p:nvSpPr>
        <p:spPr>
          <a:xfrm>
            <a:off x="758952" y="1216152"/>
            <a:ext cx="10671048"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scope FOR THE FUTURE</a:t>
            </a:r>
            <a:endParaRPr lang="en-US" dirty="0"/>
          </a:p>
        </p:txBody>
      </p:sp>
      <p:sp>
        <p:nvSpPr>
          <p:cNvPr id="30" name="Footer Placeholder 3">
            <a:extLst>
              <a:ext uri="{FF2B5EF4-FFF2-40B4-BE49-F238E27FC236}">
                <a16:creationId xmlns:a16="http://schemas.microsoft.com/office/drawing/2014/main" id="{6957A7A0-99EB-0226-FF7B-05639BAA5D4D}"/>
              </a:ext>
            </a:extLst>
          </p:cNvPr>
          <p:cNvSpPr>
            <a:spLocks noGrp="1"/>
          </p:cNvSpPr>
          <p:nvPr>
            <p:ph type="ftr" sz="quarter" idx="11"/>
          </p:nvPr>
        </p:nvSpPr>
        <p:spPr>
          <a:xfrm>
            <a:off x="621792" y="457200"/>
            <a:ext cx="3200400" cy="274320"/>
          </a:xfrm>
        </p:spPr>
        <p:txBody>
          <a:bodyPr/>
          <a:lstStyle/>
          <a:p>
            <a:pPr>
              <a:spcAft>
                <a:spcPts val="600"/>
              </a:spcAft>
            </a:pPr>
            <a:r>
              <a:rPr lang="en-US" dirty="0"/>
              <a:t>TEAM SUPREME</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20</a:t>
            </a:fld>
            <a:endParaRPr lang="en-US"/>
          </a:p>
        </p:txBody>
      </p:sp>
      <p:sp>
        <p:nvSpPr>
          <p:cNvPr id="2" name="TextBox 1">
            <a:extLst>
              <a:ext uri="{FF2B5EF4-FFF2-40B4-BE49-F238E27FC236}">
                <a16:creationId xmlns:a16="http://schemas.microsoft.com/office/drawing/2014/main" id="{F7416C83-6781-5E7C-3511-0952EB3B276F}"/>
              </a:ext>
            </a:extLst>
          </p:cNvPr>
          <p:cNvSpPr txBox="1"/>
          <p:nvPr/>
        </p:nvSpPr>
        <p:spPr>
          <a:xfrm>
            <a:off x="1137920" y="2529840"/>
            <a:ext cx="9916160" cy="5632311"/>
          </a:xfrm>
          <a:prstGeom prst="rect">
            <a:avLst/>
          </a:prstGeom>
          <a:noFill/>
        </p:spPr>
        <p:txBody>
          <a:bodyPr wrap="square" rtlCol="0">
            <a:spAutoFit/>
          </a:bodyPr>
          <a:lstStyle/>
          <a:p>
            <a:r>
              <a:rPr lang="en-US" sz="2400" b="1" dirty="0">
                <a:solidFill>
                  <a:schemeClr val="accent6"/>
                </a:solidFill>
              </a:rPr>
              <a:t>Developed Model can be used for predicting users who all are interested in other type of insurances.</a:t>
            </a:r>
          </a:p>
          <a:p>
            <a:endParaRPr lang="en-US" sz="2400" b="1" dirty="0">
              <a:solidFill>
                <a:schemeClr val="accent6"/>
              </a:solidFill>
            </a:endParaRPr>
          </a:p>
          <a:p>
            <a:r>
              <a:rPr lang="en-US" sz="2400" b="1" dirty="0">
                <a:solidFill>
                  <a:schemeClr val="accent6"/>
                </a:solidFill>
              </a:rPr>
              <a:t>New set of features can be created by using feature engineering.</a:t>
            </a:r>
          </a:p>
          <a:p>
            <a:endParaRPr lang="en-US" sz="2400" b="1" dirty="0">
              <a:solidFill>
                <a:schemeClr val="accent6"/>
              </a:solidFill>
            </a:endParaRPr>
          </a:p>
          <a:p>
            <a:r>
              <a:rPr lang="en-US" sz="2400" b="1" dirty="0">
                <a:solidFill>
                  <a:schemeClr val="accent6"/>
                </a:solidFill>
              </a:rPr>
              <a:t>New features selection techniques can be implemented.</a:t>
            </a:r>
          </a:p>
          <a:p>
            <a:endParaRPr lang="en-US" sz="2400" b="1" dirty="0">
              <a:solidFill>
                <a:schemeClr val="accent6"/>
              </a:solidFill>
            </a:endParaRPr>
          </a:p>
          <a:p>
            <a:r>
              <a:rPr lang="en-US" sz="2400" b="1" dirty="0">
                <a:solidFill>
                  <a:schemeClr val="accent6"/>
                </a:solidFill>
              </a:rPr>
              <a:t>Marketing strategies can be implemented.</a:t>
            </a:r>
          </a:p>
          <a:p>
            <a:endParaRPr lang="en-US" sz="2400" b="1" dirty="0">
              <a:solidFill>
                <a:schemeClr val="accent6"/>
              </a:solidFill>
            </a:endParaRPr>
          </a:p>
          <a:p>
            <a:endParaRPr lang="en-US" sz="2400" b="1" dirty="0">
              <a:solidFill>
                <a:schemeClr val="accent6"/>
              </a:solidFill>
            </a:endParaRPr>
          </a:p>
          <a:p>
            <a:endParaRPr lang="en-US" sz="2400" b="1" dirty="0">
              <a:solidFill>
                <a:schemeClr val="accent6"/>
              </a:solidFill>
            </a:endParaRPr>
          </a:p>
          <a:p>
            <a:endParaRPr lang="en-US" sz="2400" b="1" dirty="0">
              <a:solidFill>
                <a:schemeClr val="accent6"/>
              </a:solidFill>
            </a:endParaRPr>
          </a:p>
          <a:p>
            <a:endParaRPr lang="en-US" sz="2400" b="1" dirty="0">
              <a:solidFill>
                <a:schemeClr val="accent6"/>
              </a:solidFill>
            </a:endParaRPr>
          </a:p>
          <a:p>
            <a:endParaRPr lang="en-US" sz="2400" b="1" dirty="0">
              <a:solidFill>
                <a:schemeClr val="accent6"/>
              </a:solidFill>
            </a:endParaRPr>
          </a:p>
          <a:p>
            <a:endParaRPr lang="en-US" sz="2400" b="1" dirty="0">
              <a:solidFill>
                <a:schemeClr val="accent6"/>
              </a:solidFill>
            </a:endParaRPr>
          </a:p>
        </p:txBody>
      </p:sp>
    </p:spTree>
    <p:extLst>
      <p:ext uri="{BB962C8B-B14F-4D97-AF65-F5344CB8AC3E}">
        <p14:creationId xmlns:p14="http://schemas.microsoft.com/office/powerpoint/2010/main" val="399635111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36830" y="638047"/>
            <a:ext cx="8615546" cy="1018225"/>
          </a:xfrm>
        </p:spPr>
        <p:txBody>
          <a:bodyPr/>
          <a:lstStyle/>
          <a:p>
            <a:r>
              <a:rPr lang="en-US" dirty="0"/>
              <a:t>MARKETING STRATERGIES</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21</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Area-Focused Marketing: </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4008120" y="2779777"/>
            <a:ext cx="3741928" cy="1471168"/>
          </a:xfrm>
        </p:spPr>
        <p:txBody>
          <a:bodyPr/>
          <a:lstStyle/>
          <a:p>
            <a:pPr marL="0" indent="0">
              <a:buNone/>
            </a:pPr>
            <a:r>
              <a:rPr lang="en-US" dirty="0"/>
              <a:t>Marketers could concentrate on marketing methods that are most appropriate and likely to attract customers in each specific area.</a:t>
            </a:r>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Advertising Campaign: </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a:xfrm>
            <a:off x="8126984" y="2742184"/>
            <a:ext cx="3741928" cy="1238505"/>
          </a:xfrm>
        </p:spPr>
        <p:txBody>
          <a:bodyPr/>
          <a:lstStyle/>
          <a:p>
            <a:pPr marL="0" indent="0">
              <a:buNone/>
            </a:pPr>
            <a:r>
              <a:rPr lang="en-US" dirty="0"/>
              <a:t>The insurance business could look for cross-selling opportunities by knowing who its potential clients are (risk-averse and rich)</a:t>
            </a:r>
          </a:p>
        </p:txBody>
      </p:sp>
      <p:sp>
        <p:nvSpPr>
          <p:cNvPr id="3" name="Text Placeholder 10">
            <a:extLst>
              <a:ext uri="{FF2B5EF4-FFF2-40B4-BE49-F238E27FC236}">
                <a16:creationId xmlns:a16="http://schemas.microsoft.com/office/drawing/2014/main" id="{9FC6792D-B442-914C-88A4-012E2512EB4C}"/>
              </a:ext>
            </a:extLst>
          </p:cNvPr>
          <p:cNvSpPr txBox="1">
            <a:spLocks/>
          </p:cNvSpPr>
          <p:nvPr/>
        </p:nvSpPr>
        <p:spPr>
          <a:xfrm>
            <a:off x="3977640" y="4434841"/>
            <a:ext cx="3822192" cy="411480"/>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cap="all"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Bundled products:</a:t>
            </a:r>
          </a:p>
        </p:txBody>
      </p:sp>
      <p:sp>
        <p:nvSpPr>
          <p:cNvPr id="4" name="Content Placeholder 11">
            <a:extLst>
              <a:ext uri="{FF2B5EF4-FFF2-40B4-BE49-F238E27FC236}">
                <a16:creationId xmlns:a16="http://schemas.microsoft.com/office/drawing/2014/main" id="{5C0BCCF5-D13D-04FC-7D09-DFC447A2BF16}"/>
              </a:ext>
            </a:extLst>
          </p:cNvPr>
          <p:cNvSpPr txBox="1">
            <a:spLocks/>
          </p:cNvSpPr>
          <p:nvPr/>
        </p:nvSpPr>
        <p:spPr>
          <a:xfrm>
            <a:off x="3977640" y="4865117"/>
            <a:ext cx="3741928" cy="1471168"/>
          </a:xfrm>
          <a:prstGeom prst="rect">
            <a:avLst/>
          </a:prstGeom>
        </p:spPr>
        <p:txBody>
          <a:bodyPr vert="horz" lIns="45720" tIns="45720" rIns="4572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3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insurance business might offer potential consumers a combined package of auto insurance and caravan insurance.</a:t>
            </a:r>
          </a:p>
        </p:txBody>
      </p:sp>
      <p:sp>
        <p:nvSpPr>
          <p:cNvPr id="5" name="Text Placeholder 12">
            <a:extLst>
              <a:ext uri="{FF2B5EF4-FFF2-40B4-BE49-F238E27FC236}">
                <a16:creationId xmlns:a16="http://schemas.microsoft.com/office/drawing/2014/main" id="{730A466A-53C9-1E4E-7333-34055EE0BB83}"/>
              </a:ext>
            </a:extLst>
          </p:cNvPr>
          <p:cNvSpPr txBox="1">
            <a:spLocks/>
          </p:cNvSpPr>
          <p:nvPr/>
        </p:nvSpPr>
        <p:spPr>
          <a:xfrm>
            <a:off x="8046720" y="4434841"/>
            <a:ext cx="3822192" cy="411480"/>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cap="all"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Joint Marketing:</a:t>
            </a:r>
          </a:p>
        </p:txBody>
      </p:sp>
      <p:sp>
        <p:nvSpPr>
          <p:cNvPr id="6" name="Content Placeholder 13">
            <a:extLst>
              <a:ext uri="{FF2B5EF4-FFF2-40B4-BE49-F238E27FC236}">
                <a16:creationId xmlns:a16="http://schemas.microsoft.com/office/drawing/2014/main" id="{086C3B24-1432-DBFE-97F9-D7189D4A52D6}"/>
              </a:ext>
            </a:extLst>
          </p:cNvPr>
          <p:cNvSpPr txBox="1">
            <a:spLocks/>
          </p:cNvSpPr>
          <p:nvPr/>
        </p:nvSpPr>
        <p:spPr>
          <a:xfrm>
            <a:off x="8046720" y="4869690"/>
            <a:ext cx="3741928" cy="1238505"/>
          </a:xfrm>
          <a:prstGeom prst="rect">
            <a:avLst/>
          </a:prstGeom>
        </p:spPr>
        <p:txBody>
          <a:bodyPr vert="horz" lIns="45720" tIns="45720" rIns="4572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3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Marketers might arrange a joint marketing event with caravan manufacturers to reach potential clients and raise their risk awareness.</a:t>
            </a:r>
          </a:p>
        </p:txBody>
      </p:sp>
    </p:spTree>
    <p:extLst>
      <p:ext uri="{BB962C8B-B14F-4D97-AF65-F5344CB8AC3E}">
        <p14:creationId xmlns:p14="http://schemas.microsoft.com/office/powerpoint/2010/main" val="317028039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yellow, graffiti, colorful&#10;&#10;Description automatically generated">
            <a:extLst>
              <a:ext uri="{FF2B5EF4-FFF2-40B4-BE49-F238E27FC236}">
                <a16:creationId xmlns:a16="http://schemas.microsoft.com/office/drawing/2014/main" id="{A446EDB9-5D50-093F-C826-08F575986625}"/>
              </a:ext>
            </a:extLst>
          </p:cNvPr>
          <p:cNvPicPr>
            <a:picLocks noChangeAspect="1"/>
          </p:cNvPicPr>
          <p:nvPr/>
        </p:nvPicPr>
        <p:blipFill>
          <a:blip r:embed="rId2"/>
          <a:stretch>
            <a:fillRect/>
          </a:stretch>
        </p:blipFill>
        <p:spPr>
          <a:xfrm>
            <a:off x="120650" y="70854"/>
            <a:ext cx="11950700" cy="6716293"/>
          </a:xfrm>
          <a:prstGeom prst="rect">
            <a:avLst/>
          </a:prstGeom>
          <a:noFill/>
          <a:ln>
            <a:noFill/>
          </a:ln>
        </p:spPr>
      </p:pic>
      <p:sp>
        <p:nvSpPr>
          <p:cNvPr id="10" name="TextBox 9">
            <a:extLst>
              <a:ext uri="{FF2B5EF4-FFF2-40B4-BE49-F238E27FC236}">
                <a16:creationId xmlns:a16="http://schemas.microsoft.com/office/drawing/2014/main" id="{BE784A7F-9A0A-CF60-2129-8E500397F038}"/>
              </a:ext>
            </a:extLst>
          </p:cNvPr>
          <p:cNvSpPr txBox="1"/>
          <p:nvPr/>
        </p:nvSpPr>
        <p:spPr>
          <a:xfrm>
            <a:off x="8544560" y="426720"/>
            <a:ext cx="3647440" cy="2308324"/>
          </a:xfrm>
          <a:prstGeom prst="rect">
            <a:avLst/>
          </a:prstGeom>
          <a:noFill/>
        </p:spPr>
        <p:txBody>
          <a:bodyPr wrap="square" rtlCol="0">
            <a:spAutoFit/>
          </a:bodyPr>
          <a:lstStyle/>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rPr>
              <a:t>SO, TRANSFORMERS WOULD HAVE AUTO INSURANCE or</a:t>
            </a:r>
          </a:p>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rPr>
              <a:t>HEALTH INSURANCE</a:t>
            </a:r>
          </a:p>
        </p:txBody>
      </p:sp>
    </p:spTree>
    <p:extLst>
      <p:ext uri="{BB962C8B-B14F-4D97-AF65-F5344CB8AC3E}">
        <p14:creationId xmlns:p14="http://schemas.microsoft.com/office/powerpoint/2010/main" val="100396242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title"/>
          </p:nvPr>
        </p:nvSpPr>
        <p:spPr>
          <a:xfrm>
            <a:off x="758952" y="1216152"/>
            <a:ext cx="10671048" cy="768096"/>
          </a:xfrm>
        </p:spPr>
        <p:txBody>
          <a:bodyPr anchor="t">
            <a:normAutofit/>
          </a:bodyPr>
          <a:lstStyle/>
          <a:p>
            <a:r>
              <a:rPr lang="en-US" dirty="0"/>
              <a:t>THANK YOU</a:t>
            </a:r>
          </a:p>
        </p:txBody>
      </p:sp>
      <p:pic>
        <p:nvPicPr>
          <p:cNvPr id="6" name="Picture 5" descr="A car towing a trailer&#10;&#10;Description automatically generated with low confidence">
            <a:extLst>
              <a:ext uri="{FF2B5EF4-FFF2-40B4-BE49-F238E27FC236}">
                <a16:creationId xmlns:a16="http://schemas.microsoft.com/office/drawing/2014/main" id="{1C208C73-C4EA-B908-7C5A-9E989B59D214}"/>
              </a:ext>
            </a:extLst>
          </p:cNvPr>
          <p:cNvPicPr>
            <a:picLocks noChangeAspect="1"/>
          </p:cNvPicPr>
          <p:nvPr/>
        </p:nvPicPr>
        <p:blipFill rotWithShape="1">
          <a:blip r:embed="rId2"/>
          <a:srcRect t="9994" r="1" b="879"/>
          <a:stretch/>
        </p:blipFill>
        <p:spPr>
          <a:xfrm>
            <a:off x="539496" y="2103120"/>
            <a:ext cx="11119104" cy="4434840"/>
          </a:xfrm>
          <a:prstGeom prst="rect">
            <a:avLst/>
          </a:prstGeom>
          <a:noFill/>
        </p:spPr>
      </p:pic>
      <p:sp>
        <p:nvSpPr>
          <p:cNvPr id="8" name="Footer Placeholder 3">
            <a:extLst>
              <a:ext uri="{FF2B5EF4-FFF2-40B4-BE49-F238E27FC236}">
                <a16:creationId xmlns:a16="http://schemas.microsoft.com/office/drawing/2014/main" id="{810B5059-2BF0-F94A-2718-7511C8943C22}"/>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dirty="0"/>
              <a:t>TEAM SUPREME</a:t>
            </a:r>
          </a:p>
        </p:txBody>
      </p:sp>
      <p:sp>
        <p:nvSpPr>
          <p:cNvPr id="10" name="Slide Number Placeholder 4">
            <a:extLst>
              <a:ext uri="{FF2B5EF4-FFF2-40B4-BE49-F238E27FC236}">
                <a16:creationId xmlns:a16="http://schemas.microsoft.com/office/drawing/2014/main" id="{7E6B1657-4E68-5A5B-D7AF-37D29DFAC080}"/>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23</a:t>
            </a:fld>
            <a:endParaRPr lang="en-US"/>
          </a:p>
        </p:txBody>
      </p:sp>
      <p:sp>
        <p:nvSpPr>
          <p:cNvPr id="7" name="Title 1">
            <a:extLst>
              <a:ext uri="{FF2B5EF4-FFF2-40B4-BE49-F238E27FC236}">
                <a16:creationId xmlns:a16="http://schemas.microsoft.com/office/drawing/2014/main" id="{1568371A-368F-59B2-AD84-F35C8DD4CBFE}"/>
              </a:ext>
            </a:extLst>
          </p:cNvPr>
          <p:cNvSpPr txBox="1">
            <a:spLocks/>
          </p:cNvSpPr>
          <p:nvPr/>
        </p:nvSpPr>
        <p:spPr>
          <a:xfrm>
            <a:off x="768096" y="5483352"/>
            <a:ext cx="10671048" cy="768096"/>
          </a:xfrm>
          <a:prstGeom prst="rect">
            <a:avLst/>
          </a:prstGeom>
        </p:spPr>
        <p:txBody>
          <a:bodyPr vert="horz" lIns="91440" tIns="45720" rIns="91440" bIns="45720" rtlCol="0" anchor="t">
            <a:norm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b="0" cap="none" dirty="0">
                <a:ln w="0"/>
                <a:solidFill>
                  <a:schemeClr val="tx1"/>
                </a:solidFill>
                <a:effectLst>
                  <a:outerShdw blurRad="38100" dist="19050" dir="2700000" algn="tl" rotWithShape="0">
                    <a:schemeClr val="dk1">
                      <a:alpha val="40000"/>
                    </a:schemeClr>
                  </a:outerShdw>
                </a:effectLst>
              </a:rPr>
              <a:t>GET INSURED</a:t>
            </a:r>
          </a:p>
        </p:txBody>
      </p:sp>
    </p:spTree>
    <p:extLst>
      <p:ext uri="{BB962C8B-B14F-4D97-AF65-F5344CB8AC3E}">
        <p14:creationId xmlns:p14="http://schemas.microsoft.com/office/powerpoint/2010/main" val="418812126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Business Problem</a:t>
            </a:r>
          </a:p>
          <a:p>
            <a:r>
              <a:rPr lang="en-US" dirty="0"/>
              <a:t>​Benefits</a:t>
            </a:r>
          </a:p>
          <a:p>
            <a:r>
              <a:rPr lang="en-US" dirty="0"/>
              <a:t>​Past Analysis</a:t>
            </a:r>
          </a:p>
          <a:p>
            <a:r>
              <a:rPr lang="en-US" dirty="0"/>
              <a:t>Data Processing</a:t>
            </a:r>
          </a:p>
          <a:p>
            <a:r>
              <a:rPr lang="en-US" dirty="0"/>
              <a:t>Conclusion</a:t>
            </a:r>
          </a:p>
          <a:p>
            <a:r>
              <a:rPr lang="en-US" dirty="0"/>
              <a:t>Scope for the future</a:t>
            </a:r>
          </a:p>
          <a:p>
            <a:endParaRPr lang="en-US" dirty="0"/>
          </a:p>
          <a:p>
            <a:endParaRPr lang="en-US" dirty="0"/>
          </a:p>
        </p:txBody>
      </p:sp>
    </p:spTree>
    <p:extLst>
      <p:ext uri="{BB962C8B-B14F-4D97-AF65-F5344CB8AC3E}">
        <p14:creationId xmlns:p14="http://schemas.microsoft.com/office/powerpoint/2010/main" val="385553180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836612" y="187325"/>
            <a:ext cx="3932237" cy="1600200"/>
          </a:xfrm>
        </p:spPr>
        <p:txBody>
          <a:bodyPr anchor="b">
            <a:normAutofit/>
          </a:bodyPr>
          <a:lstStyle/>
          <a:p>
            <a:r>
              <a:rPr lang="en-US" dirty="0"/>
              <a:t>Introduction</a:t>
            </a:r>
          </a:p>
        </p:txBody>
      </p:sp>
      <p:pic>
        <p:nvPicPr>
          <p:cNvPr id="7" name="Content Placeholder 6" descr="A group of people sitting in a living room&#10;&#10;Description automatically generated with medium confidence">
            <a:extLst>
              <a:ext uri="{FF2B5EF4-FFF2-40B4-BE49-F238E27FC236}">
                <a16:creationId xmlns:a16="http://schemas.microsoft.com/office/drawing/2014/main" id="{98F9670A-2B5A-808A-FBC3-2F4A4F6DCC21}"/>
              </a:ext>
            </a:extLst>
          </p:cNvPr>
          <p:cNvPicPr>
            <a:picLocks noGrp="1" noChangeAspect="1"/>
          </p:cNvPicPr>
          <p:nvPr>
            <p:ph idx="1"/>
          </p:nvPr>
        </p:nvPicPr>
        <p:blipFill>
          <a:blip r:embed="rId2"/>
          <a:stretch>
            <a:fillRect/>
          </a:stretch>
        </p:blipFill>
        <p:spPr>
          <a:xfrm>
            <a:off x="4798971" y="1472184"/>
            <a:ext cx="7201409" cy="4050792"/>
          </a:xfrm>
        </p:spPr>
      </p:pic>
      <p:sp>
        <p:nvSpPr>
          <p:cNvPr id="3" name="Content Placeholder 2">
            <a:extLst>
              <a:ext uri="{FF2B5EF4-FFF2-40B4-BE49-F238E27FC236}">
                <a16:creationId xmlns:a16="http://schemas.microsoft.com/office/drawing/2014/main" id="{1E0B8C4B-3A3C-9FD1-59FB-1666C1F09376}"/>
              </a:ext>
            </a:extLst>
          </p:cNvPr>
          <p:cNvSpPr>
            <a:spLocks noGrp="1"/>
          </p:cNvSpPr>
          <p:nvPr>
            <p:ph type="body" sz="half" idx="2"/>
          </p:nvPr>
        </p:nvSpPr>
        <p:spPr>
          <a:xfrm>
            <a:off x="191620" y="2057400"/>
            <a:ext cx="4580405" cy="3811588"/>
          </a:xfrm>
        </p:spPr>
        <p:txBody>
          <a:bodyPr>
            <a:normAutofit/>
          </a:bodyPr>
          <a:lstStyle/>
          <a:p>
            <a:r>
              <a:rPr lang="en-IN" sz="2000" b="1" dirty="0">
                <a:effectLst/>
              </a:rPr>
              <a:t>Email is one of the most important mediums for converting users into clients. Email marketing is one of the most measured and effective kinds of marketing. Spamming customers who are not interested in insurance policies with emails will cost the firms a lot of money. So, we are developing a ML model for predicting </a:t>
            </a:r>
            <a:r>
              <a:rPr lang="en-IN" sz="2000" b="1" dirty="0"/>
              <a:t>the customers who are interested in purchasing an insurance policy.</a:t>
            </a:r>
            <a:endParaRPr lang="en-US" sz="2000" b="1"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TEAM SUPREME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4</a:t>
            </a:fld>
            <a:endParaRPr lang="en-US"/>
          </a:p>
        </p:txBody>
      </p:sp>
    </p:spTree>
    <p:extLst>
      <p:ext uri="{BB962C8B-B14F-4D97-AF65-F5344CB8AC3E}">
        <p14:creationId xmlns:p14="http://schemas.microsoft.com/office/powerpoint/2010/main" val="97962200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3200" dirty="0">
                <a:latin typeface="Arial Black" panose="020B0604020202020204" pitchFamily="34" charset="0"/>
                <a:cs typeface="Arial Black" panose="020B0604020202020204" pitchFamily="34" charset="0"/>
              </a:rPr>
              <a:t>Average email marketing statistics</a:t>
            </a:r>
            <a:endParaRPr lang="en-US" sz="3200" b="1" dirty="0">
              <a:solidFill>
                <a:schemeClr val="accent6"/>
              </a:solidFill>
              <a:latin typeface="Arial Black" panose="020B0604020202020204" pitchFamily="34" charset="0"/>
              <a:cs typeface="Arial Black" panose="020B0604020202020204" pitchFamily="34" charset="0"/>
            </a:endParaRPr>
          </a:p>
        </p:txBody>
      </p:sp>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dirty="0"/>
              <a:t>TEAM SUPREME</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8" name="chart">
            <a:extLst>
              <a:ext uri="{FF2B5EF4-FFF2-40B4-BE49-F238E27FC236}">
                <a16:creationId xmlns:a16="http://schemas.microsoft.com/office/drawing/2014/main" id="{11FD7360-6738-4D5E-6CAD-C645448F03C4}"/>
              </a:ext>
            </a:extLst>
          </p:cNvPr>
          <p:cNvPicPr>
            <a:picLocks noChangeAspect="1"/>
          </p:cNvPicPr>
          <p:nvPr/>
        </p:nvPicPr>
        <p:blipFill>
          <a:blip r:embed="rId2"/>
          <a:stretch>
            <a:fillRect/>
          </a:stretch>
        </p:blipFill>
        <p:spPr>
          <a:xfrm>
            <a:off x="637824" y="2455673"/>
            <a:ext cx="4363808" cy="3891279"/>
          </a:xfrm>
          <a:prstGeom prst="rect">
            <a:avLst/>
          </a:prstGeom>
        </p:spPr>
      </p:pic>
      <p:pic>
        <p:nvPicPr>
          <p:cNvPr id="10" name="Picture 9">
            <a:extLst>
              <a:ext uri="{FF2B5EF4-FFF2-40B4-BE49-F238E27FC236}">
                <a16:creationId xmlns:a16="http://schemas.microsoft.com/office/drawing/2014/main" id="{5FD02039-8C8A-A75B-B919-CD8B7B51D80D}"/>
              </a:ext>
            </a:extLst>
          </p:cNvPr>
          <p:cNvPicPr>
            <a:picLocks noChangeAspect="1"/>
          </p:cNvPicPr>
          <p:nvPr/>
        </p:nvPicPr>
        <p:blipFill>
          <a:blip r:embed="rId3"/>
          <a:stretch>
            <a:fillRect/>
          </a:stretch>
        </p:blipFill>
        <p:spPr>
          <a:xfrm>
            <a:off x="5022244" y="2468880"/>
            <a:ext cx="7107094" cy="3878072"/>
          </a:xfrm>
          <a:prstGeom prst="rect">
            <a:avLst/>
          </a:prstGeom>
        </p:spPr>
      </p:pic>
    </p:spTree>
    <p:extLst>
      <p:ext uri="{BB962C8B-B14F-4D97-AF65-F5344CB8AC3E}">
        <p14:creationId xmlns:p14="http://schemas.microsoft.com/office/powerpoint/2010/main" val="290384147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3776472"/>
            <a:ext cx="6714226"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Business problem</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4726930"/>
            <a:ext cx="6400800" cy="512064"/>
          </a:xfrm>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Optimizing Marketing Resource</a:t>
            </a:r>
          </a:p>
        </p:txBody>
      </p:sp>
    </p:spTree>
    <p:extLst>
      <p:ext uri="{BB962C8B-B14F-4D97-AF65-F5344CB8AC3E}">
        <p14:creationId xmlns:p14="http://schemas.microsoft.com/office/powerpoint/2010/main" val="295292380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673BD81-B15E-A407-5D89-5A4A3E7B4F77}"/>
              </a:ext>
            </a:extLst>
          </p:cNvPr>
          <p:cNvSpPr>
            <a:spLocks noGrp="1"/>
          </p:cNvSpPr>
          <p:nvPr>
            <p:ph type="title"/>
          </p:nvPr>
        </p:nvSpPr>
        <p:spPr>
          <a:xfrm>
            <a:off x="758952" y="1216152"/>
            <a:ext cx="10671048" cy="768096"/>
          </a:xfrm>
        </p:spPr>
        <p:txBody>
          <a:bodyPr/>
          <a:lstStyle/>
          <a:p>
            <a:r>
              <a:rPr lang="en-US" dirty="0"/>
              <a:t>BUSINESS PROBLEM</a:t>
            </a:r>
          </a:p>
        </p:txBody>
      </p:sp>
      <p:sp>
        <p:nvSpPr>
          <p:cNvPr id="30" name="Footer Placeholder 3">
            <a:extLst>
              <a:ext uri="{FF2B5EF4-FFF2-40B4-BE49-F238E27FC236}">
                <a16:creationId xmlns:a16="http://schemas.microsoft.com/office/drawing/2014/main" id="{6957A7A0-99EB-0226-FF7B-05639BAA5D4D}"/>
              </a:ext>
            </a:extLst>
          </p:cNvPr>
          <p:cNvSpPr>
            <a:spLocks noGrp="1"/>
          </p:cNvSpPr>
          <p:nvPr>
            <p:ph type="ftr" sz="quarter" idx="11"/>
          </p:nvPr>
        </p:nvSpPr>
        <p:spPr>
          <a:xfrm>
            <a:off x="621792" y="457200"/>
            <a:ext cx="3200400" cy="274320"/>
          </a:xfrm>
        </p:spPr>
        <p:txBody>
          <a:bodyPr/>
          <a:lstStyle/>
          <a:p>
            <a:pPr>
              <a:spcAft>
                <a:spcPts val="600"/>
              </a:spcAft>
            </a:pPr>
            <a:r>
              <a:rPr lang="en-US" dirty="0"/>
              <a:t>TEAM SUPERME</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7</a:t>
            </a:fld>
            <a:endParaRPr lang="en-US"/>
          </a:p>
        </p:txBody>
      </p:sp>
      <p:graphicFrame>
        <p:nvGraphicFramePr>
          <p:cNvPr id="10" name="Content Placeholder 2">
            <a:extLst>
              <a:ext uri="{FF2B5EF4-FFF2-40B4-BE49-F238E27FC236}">
                <a16:creationId xmlns:a16="http://schemas.microsoft.com/office/drawing/2014/main" id="{33A6AF95-EBD9-34E4-A7DE-D3CEC24D913A}"/>
              </a:ext>
            </a:extLst>
          </p:cNvPr>
          <p:cNvGraphicFramePr/>
          <p:nvPr>
            <p:extLst>
              <p:ext uri="{D42A27DB-BD31-4B8C-83A1-F6EECF244321}">
                <p14:modId xmlns:p14="http://schemas.microsoft.com/office/powerpoint/2010/main" val="464143624"/>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792631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BENEFITS</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dirty="0"/>
              <a:t>TEAM SUPREME</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sz="1800" b="1" dirty="0"/>
              <a:t>Insurance companies will get a high ROI, as they can predict their clients using the developed model.</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Competitive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sz="1800" b="1" dirty="0"/>
              <a:t>So, there will be a high demand for insurance companies' growth as they can only focus on their customers by giving a best benefits and customer services. </a:t>
            </a:r>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dirty="0"/>
              <a:t>Strategies</a:t>
            </a:r>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endParaRPr lang="en-US" sz="1800" b="1" dirty="0"/>
          </a:p>
          <a:p>
            <a:r>
              <a:rPr lang="en-US" sz="1800" b="1" dirty="0"/>
              <a:t>Optimizing marketing strategies for best usage of their resources along with the time to achieve  better productivity.</a:t>
            </a:r>
          </a:p>
        </p:txBody>
      </p:sp>
    </p:spTree>
    <p:extLst>
      <p:ext uri="{BB962C8B-B14F-4D97-AF65-F5344CB8AC3E}">
        <p14:creationId xmlns:p14="http://schemas.microsoft.com/office/powerpoint/2010/main" val="24990447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278039" y="2913313"/>
            <a:ext cx="7970806" cy="1302935"/>
          </a:xfrm>
        </p:spPr>
        <p:txBody>
          <a:bodyPr/>
          <a:lstStyle/>
          <a:p>
            <a:r>
              <a:rPr lang="en-US" dirty="0"/>
              <a:t>WheN GOD Doesn't ANSWER YOUR PRAYERS, INSURANCE GOT YOUR BACK.</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2602589" y="2588616"/>
            <a:ext cx="768096" cy="1627632"/>
          </a:xfrm>
        </p:spPr>
        <p:txBody>
          <a:bodyPr/>
          <a:lstStyle/>
          <a:p>
            <a:r>
              <a:rPr lang="en-US" dirty="0"/>
              <a:t>“</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10367053" y="3727129"/>
            <a:ext cx="768096" cy="1627632"/>
          </a:xfrm>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68568106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{34E3E562-D950-415F-9EFF-F60362FDA79F}tf78438558_win32</Template>
  <TotalTime>757</TotalTime>
  <Words>913</Words>
  <Application>Microsoft Office PowerPoint</Application>
  <PresentationFormat>Widescreen</PresentationFormat>
  <Paragraphs>172</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Arial Black</vt:lpstr>
      <vt:lpstr>Sabon Next LT</vt:lpstr>
      <vt:lpstr>Office Theme</vt:lpstr>
      <vt:lpstr>PREDICTING THE USERS FOR CARAVAN INSURANCE POLICY </vt:lpstr>
      <vt:lpstr>MEET OUR TEAM</vt:lpstr>
      <vt:lpstr>AGENDA</vt:lpstr>
      <vt:lpstr>Introduction</vt:lpstr>
      <vt:lpstr>Average email marketing statistics</vt:lpstr>
      <vt:lpstr>Business problem</vt:lpstr>
      <vt:lpstr>BUSINESS PROBLEM</vt:lpstr>
      <vt:lpstr>BENEFITS</vt:lpstr>
      <vt:lpstr>WheN GOD Doesn't ANSWER YOUR PRAYERS, INSURANCE GOT YOUR BACK.</vt:lpstr>
      <vt:lpstr>PAST ANALYSIS</vt:lpstr>
      <vt:lpstr>PAST ANALYSIS</vt:lpstr>
      <vt:lpstr>DATA DESCRIPTION</vt:lpstr>
      <vt:lpstr>Data cleaning process</vt:lpstr>
      <vt:lpstr>DATA PROCESSING</vt:lpstr>
      <vt:lpstr>DATA ANALYSIS</vt:lpstr>
      <vt:lpstr>FINAL PREDICTORS </vt:lpstr>
      <vt:lpstr>Predicted OUTPUTS</vt:lpstr>
      <vt:lpstr>Conclusion</vt:lpstr>
      <vt:lpstr>scope FOR THE FUTURE</vt:lpstr>
      <vt:lpstr>scope FOR THE FUTURE</vt:lpstr>
      <vt:lpstr>MARKETING STRATERGIES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USERS FOR CARAVAN INSURANCE</dc:title>
  <dc:subject/>
  <dc:creator>yogesh savirigana</dc:creator>
  <cp:lastModifiedBy>yogesh savirigana</cp:lastModifiedBy>
  <cp:revision>3</cp:revision>
  <dcterms:created xsi:type="dcterms:W3CDTF">2022-11-01T20:49:09Z</dcterms:created>
  <dcterms:modified xsi:type="dcterms:W3CDTF">2022-11-02T21:51:24Z</dcterms:modified>
</cp:coreProperties>
</file>